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49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slides/slide21.xml" ContentType="application/vnd.openxmlformats-officedocument.presentationml.slide+xml"/>
  <Override PartName="/ppt/slides/_rels/slide82.xml.rels" ContentType="application/vnd.openxmlformats-package.relationships+xml"/>
  <Override PartName="/ppt/slides/_rels/slide79.xml.rels" ContentType="application/vnd.openxmlformats-package.relationships+xml"/>
  <Override PartName="/ppt/slides/_rels/slide10.xml.rels" ContentType="application/vnd.openxmlformats-package.relationships+xml"/>
  <Override PartName="/ppt/slides/_rels/slide81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80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77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26.xml.rels" ContentType="application/vnd.openxmlformats-package.relationships+xml"/>
  <Override PartName="/ppt/slides/_rels/slide75.xml.rels" ContentType="application/vnd.openxmlformats-package.relationships+xml"/>
  <Override PartName="/ppt/slides/_rels/slide85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25.xml.rels" ContentType="application/vnd.openxmlformats-package.relationships+xml"/>
  <Override PartName="/ppt/slides/_rels/slide74.xml.rels" ContentType="application/vnd.openxmlformats-package.relationships+xml"/>
  <Override PartName="/ppt/slides/_rels/slide84.xml.rels" ContentType="application/vnd.openxmlformats-package.relationships+xml"/>
  <Override PartName="/ppt/slides/_rels/slide35.xml.rels" ContentType="application/vnd.openxmlformats-package.relationships+xml"/>
  <Override PartName="/ppt/slides/_rels/slide70.xml.rels" ContentType="application/vnd.openxmlformats-package.relationships+xml"/>
  <Override PartName="/ppt/slides/_rels/slide4.xml.rels" ContentType="application/vnd.openxmlformats-package.relationships+xml"/>
  <Override PartName="/ppt/slides/_rels/slide45.xml.rels" ContentType="application/vnd.openxmlformats-package.relationships+xml"/>
  <Override PartName="/ppt/slides/_rels/slide24.xml.rels" ContentType="application/vnd.openxmlformats-package.relationships+xml"/>
  <Override PartName="/ppt/slides/_rels/slide7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83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6.xml.rels" ContentType="application/vnd.openxmlformats-package.relationships+xml"/>
  <Override PartName="/ppt/slides/_rels/slide8.xml.rels" ContentType="application/vnd.openxmlformats-package.relationships+xml"/>
  <Override PartName="/ppt/slides/_rels/slide60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86.xml.rels" ContentType="application/vnd.openxmlformats-package.relationships+xml"/>
  <Override PartName="/ppt/slides/_rels/slide37.xml.rels" ContentType="application/vnd.openxmlformats-package.relationships+xml"/>
  <Override PartName="/ppt/slides/_rels/slide8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22.xml.rels" ContentType="application/vnd.openxmlformats-package.relationships+xml"/>
  <Override PartName="/ppt/slides/_rels/slide71.xml.rels" ContentType="application/vnd.openxmlformats-package.relationships+xml"/>
  <Override PartName="/ppt/slides/_rels/slide44.xml.rels" ContentType="application/vnd.openxmlformats-package.relationships+xml"/>
  <Override PartName="/ppt/slides/_rels/slide23.xml.rels" ContentType="application/vnd.openxmlformats-package.relationships+xml"/>
  <Override PartName="/ppt/slides/_rels/slide72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16.xml.rels" ContentType="application/vnd.openxmlformats-package.relationships+xml"/>
  <Override PartName="/ppt/slides/_rels/slide65.xml.rels" ContentType="application/vnd.openxmlformats-package.relationships+xml"/>
  <Override PartName="/ppt/slides/_rels/slide17.xml.rels" ContentType="application/vnd.openxmlformats-package.relationships+xml"/>
  <Override PartName="/ppt/slides/_rels/slide66.xml.rels" ContentType="application/vnd.openxmlformats-package.relationships+xml"/>
  <Override PartName="/ppt/slides/_rels/slide18.xml.rels" ContentType="application/vnd.openxmlformats-package.relationships+xml"/>
  <Override PartName="/ppt/slides/_rels/slide67.xml.rels" ContentType="application/vnd.openxmlformats-package.relationships+xml"/>
  <Override PartName="/ppt/slides/_rels/slide19.xml.rels" ContentType="application/vnd.openxmlformats-package.relationships+xml"/>
  <Override PartName="/ppt/slides/_rels/slide68.xml.rels" ContentType="application/vnd.openxmlformats-package.relationships+xml"/>
  <Override PartName="/ppt/slides/slide46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41.xml" ContentType="application/vnd.openxmlformats-officedocument.presentationml.slide+xml"/>
  <Override PartName="/ppt/slides/slide66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43.xml" ContentType="application/vnd.openxmlformats-officedocument.presentationml.slide+xml"/>
  <Override PartName="/ppt/slides/slide68.xml" ContentType="application/vnd.openxmlformats-officedocument.presentationml.slide+xml"/>
  <Override PartName="/ppt/slides/slide44.xml" ContentType="application/vnd.openxmlformats-officedocument.presentationml.slide+xml"/>
  <Override PartName="/ppt/slides/slide69.xml" ContentType="application/vnd.openxmlformats-officedocument.presentationml.slide+xml"/>
  <Override PartName="/ppt/slides/slide50.xml" ContentType="application/vnd.openxmlformats-officedocument.presentationml.slide+xml"/>
  <Override PartName="/ppt/slides/slide75.xml" ContentType="application/vnd.openxmlformats-officedocument.presentationml.slide+xml"/>
  <Override PartName="/ppt/slides/slide51.xml" ContentType="application/vnd.openxmlformats-officedocument.presentationml.slide+xml"/>
  <Override PartName="/ppt/slides/slide76.xml" ContentType="application/vnd.openxmlformats-officedocument.presentationml.slide+xml"/>
  <Override PartName="/ppt/slides/slide52.xml" ContentType="application/vnd.openxmlformats-officedocument.presentationml.slide+xml"/>
  <Override PartName="/ppt/slides/slide77.xml" ContentType="application/vnd.openxmlformats-officedocument.presentationml.slide+xml"/>
  <Override PartName="/ppt/slides/slide53.xml" ContentType="application/vnd.openxmlformats-officedocument.presentationml.slide+xml"/>
  <Override PartName="/ppt/slides/slide78.xml" ContentType="application/vnd.openxmlformats-officedocument.presentationml.slide+xml"/>
  <Override PartName="/ppt/slides/slide5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11760" y="2973600"/>
            <a:ext cx="852012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311760" y="297360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7840" y="297360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192480" y="122976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73200" y="122976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311760" y="297360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192480" y="297360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73200" y="297360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3338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3338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311760" y="410040"/>
            <a:ext cx="8520120" cy="2816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3338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311760" y="297360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3338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7840" y="297360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311760" y="2973600"/>
            <a:ext cx="852012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11760" y="2973600"/>
            <a:ext cx="852012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311760" y="297360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677840" y="297360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3192480" y="122976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073200" y="122976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311760" y="297360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3192480" y="297360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6073200" y="297360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3338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3338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311760" y="410040"/>
            <a:ext cx="8520120" cy="2816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3338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311760" y="297360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3338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7840" y="297360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311760" y="2973600"/>
            <a:ext cx="852012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a39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6098760" y="0"/>
            <a:ext cx="3045240" cy="2030400"/>
            <a:chOff x="6098760" y="0"/>
            <a:chExt cx="3045240" cy="2030400"/>
          </a:xfrm>
        </p:grpSpPr>
        <p:sp>
          <p:nvSpPr>
            <p:cNvPr id="1" name="CustomShape 2"/>
            <p:cNvSpPr/>
            <p:nvPr/>
          </p:nvSpPr>
          <p:spPr>
            <a:xfrm>
              <a:off x="8128800" y="0"/>
              <a:ext cx="1014840" cy="10148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 flipH="1">
              <a:off x="7112880" y="0"/>
              <a:ext cx="1014840" cy="101484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 flipH="1" rot="10800000">
              <a:off x="7113240" y="1015200"/>
              <a:ext cx="1014840" cy="101484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 rot="10800000">
              <a:off x="6098760" y="360"/>
              <a:ext cx="1014840" cy="101484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 rot="10800000">
              <a:off x="8129160" y="1015560"/>
              <a:ext cx="1014840" cy="101484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8460360" y="465120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6DC753A-4368-424D-8301-27952FF57B6F}" type="slidenum">
              <a:rPr b="0" lang="en-US" sz="1000" spc="-1" strike="noStrike">
                <a:solidFill>
                  <a:srgbClr val="ffffff"/>
                </a:solidFill>
                <a:latin typeface="Roboto"/>
                <a:ea typeface="Robo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"/>
          <p:cNvGrpSpPr/>
          <p:nvPr/>
        </p:nvGrpSpPr>
        <p:grpSpPr>
          <a:xfrm>
            <a:off x="0" y="3903840"/>
            <a:ext cx="9144000" cy="1239480"/>
            <a:chOff x="0" y="3903840"/>
            <a:chExt cx="9144000" cy="1239480"/>
          </a:xfrm>
        </p:grpSpPr>
        <p:sp>
          <p:nvSpPr>
            <p:cNvPr id="46" name="CustomShape 2"/>
            <p:cNvSpPr/>
            <p:nvPr/>
          </p:nvSpPr>
          <p:spPr>
            <a:xfrm>
              <a:off x="8154720" y="3903840"/>
              <a:ext cx="988920" cy="98748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3"/>
            <p:cNvSpPr/>
            <p:nvPr/>
          </p:nvSpPr>
          <p:spPr>
            <a:xfrm flipH="1">
              <a:off x="6180480" y="3903840"/>
              <a:ext cx="988920" cy="98748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4"/>
            <p:cNvSpPr/>
            <p:nvPr/>
          </p:nvSpPr>
          <p:spPr>
            <a:xfrm>
              <a:off x="7170120" y="3903840"/>
              <a:ext cx="988920" cy="9874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5"/>
            <p:cNvSpPr/>
            <p:nvPr/>
          </p:nvSpPr>
          <p:spPr>
            <a:xfrm rot="10800000">
              <a:off x="8155080" y="3904200"/>
              <a:ext cx="988920" cy="98748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6"/>
            <p:cNvSpPr/>
            <p:nvPr/>
          </p:nvSpPr>
          <p:spPr>
            <a:xfrm>
              <a:off x="0" y="4891680"/>
              <a:ext cx="9143640" cy="25164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" name="PlaceHolder 7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tIns="91440" bIns="91440"/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8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9"/>
          <p:cNvSpPr>
            <a:spLocks noGrp="1"/>
          </p:cNvSpPr>
          <p:nvPr>
            <p:ph type="sldNum"/>
          </p:nvPr>
        </p:nvSpPr>
        <p:spPr>
          <a:xfrm>
            <a:off x="8460360" y="465120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79164453-8D87-41BC-B68A-128B18C2B058}" type="slidenum">
              <a:rPr b="0" lang="en-US" sz="1000" spc="-1" strike="noStrike">
                <a:solidFill>
                  <a:srgbClr val="ffffff"/>
                </a:solidFill>
                <a:latin typeface="Roboto"/>
                <a:ea typeface="Roboto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www.jetbrains.com/help/pycharm/install-and-set-up-pycharm.html" TargetMode="External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www.flickr.com/photos/volvob12b/9105203548/in/photolist-eSAxN5-fxew9P-2bF2iRW-ouAacs-eU9fSz-oeSs1m-WbstdP-ouMYUT-oeTFEJ-ocA6Uo-VyfVE1-dhPiCG-UpQnYU-ov1wqb-ouqgJ7-icU7P1-ouR98X-oeVjpz-oskD5h-osByaq-rxS5a8-ocV8tt-r7jTNL-oukjeK-VGgbb2-ovmM25-odawfk-hGEU9E-odwCGt-oeUWky-k7mTRS-ovEaMH-odeLo4-ouKUnN-owdezr-osEj4y-owpgnr-poJSd7-oc9HYS-91CwaA-ocXWJg-od8U8T-WsvQ7w-7bgU9s-oeSqBm-oc1Fo4-owbskR-otpyY6-7eYmjA-24fMeDm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pipenv.readthedocs.io/en/latest" TargetMode="External"/><Relationship Id="rId2" Type="http://schemas.openxmlformats.org/officeDocument/2006/relationships/hyperlink" Target="https://www.jetbrains.com/help/pycharm/install-and-set-up-pycharm.html" TargetMode="External"/><Relationship Id="rId3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github.com/purcellconsult/Python-Presentations/blob/master/Cars.py" TargetMode="Externa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www.jetbrains.com/help/pycharm/creating-line-breakpoints.html" TargetMode="External"/><Relationship Id="rId2" Type="http://schemas.openxmlformats.org/officeDocument/2006/relationships/hyperlink" Target="https://www.jetbrains.com/help/idea/2017.3/types-of-breakpoints.html#temporary-line-breakpoints" TargetMode="External"/><Relationship Id="rId3" Type="http://schemas.openxmlformats.org/officeDocument/2006/relationships/hyperlink" Target="https://www.jetbrains.com/help/idea/2017.3/types-of-breakpoints.html" TargetMode="External"/><Relationship Id="rId4" Type="http://schemas.openxmlformats.org/officeDocument/2006/relationships/hyperlink" Target="https://www.jetbrains.com/help/idea/2017.3/types-of-breakpoints.html" TargetMode="External"/><Relationship Id="rId5" Type="http://schemas.openxmlformats.org/officeDocument/2006/relationships/hyperlink" Target="https://www.jetbrains.com/help/idea/2017.3/types-of-breakpoints.html" TargetMode="External"/><Relationship Id="rId6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s://flic.kr/p/Na9qWr" TargetMode="External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hyperlink" Target="http://bit.ly/2PrYky0" TargetMode="External"/><Relationship Id="rId2" Type="http://schemas.openxmlformats.org/officeDocument/2006/relationships/hyperlink" Target="http://bit.ly/2Nu834R" TargetMode="External"/><Relationship Id="rId3" Type="http://schemas.openxmlformats.org/officeDocument/2006/relationships/hyperlink" Target="http://bit.ly/2pH9aVp" TargetMode="External"/><Relationship Id="rId4" Type="http://schemas.openxmlformats.org/officeDocument/2006/relationships/slideLayout" Target="../slideLayouts/slideLayout1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hyperlink" Target="https://flic.kr/p/4BvWMm" TargetMode="External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hyperlink" Target="https://cran.r-project.org/" TargetMode="External"/><Relationship Id="rId2" Type="http://schemas.openxmlformats.org/officeDocument/2006/relationships/slideLayout" Target="../slideLayouts/slideLayout15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hyperlink" Target="https://www.linkedin.com/in/doug-purcell" TargetMode="External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://purcellconsult.com/python-installation-tutorial" TargetMode="External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97960" y="1775160"/>
            <a:ext cx="8221680" cy="838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Roboto"/>
                <a:ea typeface="Roboto"/>
              </a:rPr>
              <a:t>Getting the Hang of PyCharm: Tutorial + Lab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97960" y="2715840"/>
            <a:ext cx="8221680" cy="43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ffffff"/>
                </a:solidFill>
                <a:latin typeface="Roboto"/>
                <a:ea typeface="Roboto"/>
              </a:rPr>
              <a:t>By Doug Purcell</a:t>
            </a:r>
            <a:endParaRPr b="0" lang="en-US" sz="21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Installing PyCharm on Windows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673200" indent="-387000">
              <a:lnSpc>
                <a:spcPct val="115000"/>
              </a:lnSpc>
              <a:buClr>
                <a:srgbClr val="444444"/>
              </a:buClr>
              <a:buFont typeface="Times New Roman"/>
              <a:buAutoNum type="arabicPeriod"/>
            </a:pPr>
            <a:r>
              <a:rPr b="0" lang="en-US" sz="2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Download the appropriate </a:t>
            </a:r>
            <a:r>
              <a:rPr b="0" lang="en-US" sz="25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1"/>
              </a:rPr>
              <a:t>version of PyCharm</a:t>
            </a:r>
            <a:r>
              <a:rPr b="0" lang="en-US" sz="25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 </a:t>
            </a:r>
            <a:r>
              <a:rPr b="0" lang="en-US" sz="2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for your operating system.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673200" indent="-387000">
              <a:lnSpc>
                <a:spcPct val="115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0" lang="en-US" sz="2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If you’re operating on a Windows machine simply find the executable file and run it; it should look something like </a:t>
            </a:r>
            <a:r>
              <a:rPr b="0" lang="en-US" sz="2500" spc="-1" strike="noStrike">
                <a:solidFill>
                  <a:srgbClr val="000000"/>
                </a:solidFill>
                <a:latin typeface="Courier New"/>
                <a:ea typeface="Courier New"/>
              </a:rPr>
              <a:t>PyCharm-*.exe</a:t>
            </a:r>
            <a:r>
              <a:rPr b="0" lang="en-US" sz="2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673200" indent="-387000">
              <a:lnSpc>
                <a:spcPct val="115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0" lang="en-US" sz="2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Follow the instructions of the installation wizard.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  <a:spcAft>
                <a:spcPts val="1599"/>
              </a:spcAf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247320" y="136080"/>
            <a:ext cx="8584920" cy="81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Installing PyCharm on MacOS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Open the P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Courier New"/>
              </a:rPr>
              <a:t>yCharm-*.dmg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package and drag PyCharm to the applications folder.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7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  <a:spcAft>
                <a:spcPts val="1599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311760" y="333720"/>
            <a:ext cx="8615160" cy="683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Linux(Ubuntu/Debian)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If you’re running 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Ubuntu 16.04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or higher then you can use snap packages to install Python. You can do this by running the following command: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41000"/>
              </a:lnSpc>
              <a:spcBef>
                <a:spcPts val="1701"/>
              </a:spcBef>
            </a:pP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sudo snap install &lt;pycharm-professional,·pycharm-community, or·pycharm-educational&gt; --classic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Then, run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pycharm-professional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pycharm-community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or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pycharm-educational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in the Terminal. If snap is not available then...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PyCharm Linux Installation Cont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a) Copy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Courier New"/>
              </a:rPr>
              <a:t>pycharm-*.tar.gz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to an empty directory. Make sure the directory has rw permissions.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b) Unpack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Courier New"/>
              </a:rPr>
              <a:t>pycharm-*.tar.gz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using the following command: tar xfz pycharm-*.tar.gz.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c) Remove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Courier New"/>
              </a:rPr>
              <a:t>pycharm-*.tar.gz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to save disk space.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d) Change into the bin directory and run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Courier New"/>
              </a:rPr>
              <a:t>pycharm.sh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  <a:spcAft>
                <a:spcPts val="1599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259560" y="284400"/>
            <a:ext cx="8572320" cy="732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Roboto"/>
                <a:ea typeface="Roboto"/>
              </a:rPr>
              <a:t>Projects in PyCharm</a:t>
            </a:r>
            <a:br/>
            <a:br/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259560" y="11649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Are the heart of PyCharm. They serve as the basis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for coding assistance, code refactoring, and coding consistency. Here are the steps to creating a project in PyCharm...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311760" y="309240"/>
            <a:ext cx="8520120" cy="708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Open up PyCharm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311760" y="1153800"/>
            <a:ext cx="8520120" cy="3798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Step one: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Open up PyCharm.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Step two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: Click + Create New Project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  <a:spcAft>
                <a:spcPts val="1599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“</a:t>
            </a: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Welcome to PyCharm” Dialog Box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160560" y="1075680"/>
            <a:ext cx="8671320" cy="3894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Google Shape;178;p28" descr=""/>
          <p:cNvPicPr/>
          <p:nvPr/>
        </p:nvPicPr>
        <p:blipFill>
          <a:blip r:embed="rId1"/>
          <a:stretch/>
        </p:blipFill>
        <p:spPr>
          <a:xfrm>
            <a:off x="824760" y="1239120"/>
            <a:ext cx="5035320" cy="366336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11760" y="370800"/>
            <a:ext cx="8520120" cy="646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701"/>
              </a:spcAft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Step three: Enter the project name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311760" y="1152360"/>
            <a:ext cx="8577720" cy="387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Google Shape;185;p29" descr=""/>
          <p:cNvPicPr/>
          <p:nvPr/>
        </p:nvPicPr>
        <p:blipFill>
          <a:blip r:embed="rId1"/>
          <a:stretch/>
        </p:blipFill>
        <p:spPr>
          <a:xfrm>
            <a:off x="941760" y="1323720"/>
            <a:ext cx="4943160" cy="359712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311760" y="198000"/>
            <a:ext cx="8520120" cy="81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Roboto"/>
                <a:ea typeface="Roboto"/>
              </a:rPr>
              <a:t>Click Project Interpreter: New Virtualenv environment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369360" y="915120"/>
            <a:ext cx="8520120" cy="4067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Google Shape;192;p30" descr=""/>
          <p:cNvPicPr/>
          <p:nvPr/>
        </p:nvPicPr>
        <p:blipFill>
          <a:blip r:embed="rId1"/>
          <a:stretch/>
        </p:blipFill>
        <p:spPr>
          <a:xfrm>
            <a:off x="835200" y="1071360"/>
            <a:ext cx="5099040" cy="375480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311760" y="321480"/>
            <a:ext cx="8520120" cy="695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3 Types of Virtual Environments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673200" indent="-3805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Virtualenv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673200" indent="-3805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Pipenv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673200" indent="-3805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Conda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  <a:spcAft>
                <a:spcPts val="1599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311760" y="226080"/>
            <a:ext cx="8632800" cy="791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2a3990"/>
                </a:solidFill>
                <a:latin typeface="Roboto"/>
                <a:ea typeface="Roboto"/>
              </a:rPr>
              <a:t>How to download these presentations?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Don’t you HATE it when you can’t download the slides to a cool tech presentation??? I do too! Below are several ways that you can download </a:t>
            </a:r>
            <a:r>
              <a:rPr b="0" i="1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Getting the Hang of PyCharm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GitHub: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Google Slides: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Purcell Consult: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Presentation is inspired from blog post: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33720" y="185400"/>
            <a:ext cx="8498160" cy="766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But Bro, What’s a Virtual Environment?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247320" y="890280"/>
            <a:ext cx="8694000" cy="410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i="1" lang="en-US" sz="1200" spc="-1" strike="noStrike" u="sng">
                <a:solidFill>
                  <a:srgbClr val="f06292"/>
                </a:solidFill>
                <a:uFillTx/>
                <a:latin typeface="Roboto"/>
                <a:ea typeface="Roboto"/>
                <a:hlinkClick r:id="rId1"/>
              </a:rPr>
              <a:t>Loud mouth red billed gull</a:t>
            </a:r>
            <a:r>
              <a:rPr b="0" i="1" lang="en-US" sz="1200" spc="-1" strike="noStrike">
                <a:solidFill>
                  <a:srgbClr val="434343"/>
                </a:solidFill>
                <a:latin typeface="Roboto"/>
                <a:ea typeface="Roboto"/>
              </a:rPr>
              <a:t> by Bernard Spragg. NZ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Google Shape;205;p32" descr=""/>
          <p:cNvPicPr/>
          <p:nvPr/>
        </p:nvPicPr>
        <p:blipFill>
          <a:blip r:embed="rId2"/>
          <a:stretch/>
        </p:blipFill>
        <p:spPr>
          <a:xfrm>
            <a:off x="1622160" y="1042560"/>
            <a:ext cx="5429520" cy="341604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70800" y="296640"/>
            <a:ext cx="8461080" cy="72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400" spc="-1" strike="noStrike">
                <a:solidFill>
                  <a:srgbClr val="2a3990"/>
                </a:solidFill>
                <a:latin typeface="Roboto"/>
                <a:ea typeface="Roboto"/>
              </a:rPr>
              <a:t>Virtual Environments in 7 Words  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341280" y="10177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  <a:spcAft>
                <a:spcPts val="1599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 tool for creating isolated python environments.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185400" y="235080"/>
            <a:ext cx="8646480" cy="782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Why Use Virtual Environments?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They’re considered </a:t>
            </a:r>
            <a:r>
              <a:rPr b="0" i="1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Pythonic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Imagine you have one app that requires version 2.7 of </a:t>
            </a:r>
            <a:r>
              <a:rPr b="0" i="1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Requests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but another that requires version 3.7. How can you go about developing both apps? If you install everything to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/usr/lib/python3.6/site-packages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(or where ever you have python installed), then you could end up in a situation in which you upgrade an app which doesn’t need upgrading.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259560" y="198000"/>
            <a:ext cx="8572320" cy="81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2a3990"/>
                </a:solidFill>
                <a:latin typeface="Roboto"/>
                <a:ea typeface="Roboto"/>
              </a:rPr>
              <a:t>Virtualenv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If you use </a:t>
            </a:r>
            <a:r>
              <a:rPr b="1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virtualenv</a:t>
            </a:r>
            <a:r>
              <a:rPr b="0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the libraries will get installed in a folder named </a:t>
            </a:r>
            <a:r>
              <a:rPr b="0" i="1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virtualenv</a:t>
            </a:r>
            <a:r>
              <a:rPr b="0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the isolated environment, instead of installing the package globally which could have unprecedented effects. 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Conda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 package, dependency, and environment manager for any language - Python, R, Ruby, Lua, Scala, Java, JavaScript, C/C++, and FORTRAN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Used heavily in data science projects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311760" y="259560"/>
            <a:ext cx="8520120" cy="757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2a3990"/>
                </a:solidFill>
                <a:latin typeface="Roboto"/>
                <a:ea typeface="Roboto"/>
              </a:rPr>
              <a:t>Pipenv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 tool that according to the </a:t>
            </a:r>
            <a:r>
              <a:rPr b="0" i="1" lang="en-US" sz="20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1"/>
              </a:rPr>
              <a:t>pipenv docs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brings the best of all packaging worlds (bundler, composer, npm, cargo, yarn, etc).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Pipenv automatically creates and manages a virtual environment for your projects, as well as adds/removes packages from your Pipfile as you install/uninstall packages.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Virtualenv is a lower-level tool while pipenv is newer and higher-level.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We’re going to use pipenv as our virtual environment in this example because it’s </a:t>
            </a:r>
            <a:r>
              <a:rPr b="0" lang="en-US" sz="20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2"/>
              </a:rPr>
              <a:t>endorsed by Python.org</a:t>
            </a:r>
            <a:r>
              <a:rPr b="0" lang="en-US" sz="20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Select Pipenv as Project Environment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311760" y="1152360"/>
            <a:ext cx="8664120" cy="368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Google Shape;242;p38" descr=""/>
          <p:cNvPicPr/>
          <p:nvPr/>
        </p:nvPicPr>
        <p:blipFill>
          <a:blip r:embed="rId1"/>
          <a:stretch/>
        </p:blipFill>
        <p:spPr>
          <a:xfrm>
            <a:off x="779040" y="1333800"/>
            <a:ext cx="4660920" cy="341604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242280" y="2473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How to run a simple Python Script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242280" y="966240"/>
            <a:ext cx="8622360" cy="4078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Click on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File -&gt; New -&gt; Python File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following file menu should appear: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Google Shape;249;p39" descr=""/>
          <p:cNvPicPr/>
          <p:nvPr/>
        </p:nvPicPr>
        <p:blipFill>
          <a:blip r:embed="rId1"/>
          <a:stretch/>
        </p:blipFill>
        <p:spPr>
          <a:xfrm>
            <a:off x="581040" y="2156040"/>
            <a:ext cx="5180400" cy="280044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Enter the name of the Script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Google Shape;256;p40" descr=""/>
          <p:cNvPicPr/>
          <p:nvPr/>
        </p:nvPicPr>
        <p:blipFill>
          <a:blip r:embed="rId1"/>
          <a:stretch/>
        </p:blipFill>
        <p:spPr>
          <a:xfrm>
            <a:off x="909720" y="1642680"/>
            <a:ext cx="4218480" cy="165852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Click </a:t>
            </a:r>
            <a:r>
              <a:rPr b="0" i="1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OK</a:t>
            </a:r>
            <a:r>
              <a:rPr b="0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name="Google Shape;263;p41" descr=""/>
          <p:cNvPicPr/>
          <p:nvPr/>
        </p:nvPicPr>
        <p:blipFill>
          <a:blip r:embed="rId1"/>
          <a:stretch/>
        </p:blipFill>
        <p:spPr>
          <a:xfrm>
            <a:off x="568800" y="1214280"/>
            <a:ext cx="5897520" cy="322740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212760" y="172800"/>
            <a:ext cx="8619120" cy="844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Brief PyCharm Background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311760" y="1103040"/>
            <a:ext cx="8725680" cy="389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2a399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2a3990"/>
                </a:solidFill>
                <a:latin typeface="Roboto"/>
                <a:ea typeface="Roboto"/>
              </a:rPr>
              <a:t>Popular cross platform feature-rich IDE that allows coders to develop Python, Django, Flask, R, and Pyramid apps.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2a399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2a3990"/>
                </a:solidFill>
                <a:latin typeface="Roboto"/>
                <a:ea typeface="Roboto"/>
              </a:rPr>
              <a:t>Developed by the Czech company JetBrains which creates a suite of IDES such as IntelliJ, WebStorm, PhpStorm, and RubyMine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2a399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2a3990"/>
                </a:solidFill>
                <a:latin typeface="Roboto"/>
                <a:ea typeface="Roboto"/>
              </a:rPr>
              <a:t>PyCharm comes in three editions: community, educational, and professional. The first two are open source projects while the latter is commercial and contains more features like Python web frameworks integration and database programming.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2a399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2a3990"/>
                </a:solidFill>
                <a:latin typeface="Roboto"/>
                <a:ea typeface="Roboto"/>
              </a:rPr>
              <a:t>This tutorial uses PyCharm community edition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Google Shape;99;p15" descr=""/>
          <p:cNvPicPr/>
          <p:nvPr/>
        </p:nvPicPr>
        <p:blipFill>
          <a:blip r:embed="rId1"/>
          <a:stretch/>
        </p:blipFill>
        <p:spPr>
          <a:xfrm>
            <a:off x="7296480" y="3362400"/>
            <a:ext cx="1634400" cy="163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Add the following statement to </a:t>
            </a:r>
            <a:r>
              <a:rPr b="0" lang="en-US" sz="3000" spc="-1" strike="noStrike">
                <a:solidFill>
                  <a:srgbClr val="000000"/>
                </a:solidFill>
                <a:latin typeface="Courier New"/>
                <a:ea typeface="Courier New"/>
              </a:rPr>
              <a:t>HelloWorld.py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41000"/>
              </a:lnSpc>
            </a:pPr>
            <a:r>
              <a:rPr b="1" lang="en-US" sz="3000" spc="-1" strike="noStrike">
                <a:solidFill>
                  <a:srgbClr val="286491"/>
                </a:solidFill>
                <a:latin typeface="Courier New"/>
                <a:ea typeface="Courier New"/>
              </a:rPr>
              <a:t>print</a:t>
            </a:r>
            <a:r>
              <a:rPr b="0" lang="en-US" sz="30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3000" spc="-1" strike="noStrike">
                <a:solidFill>
                  <a:srgbClr val="dd1144"/>
                </a:solidFill>
                <a:latin typeface="Courier New"/>
                <a:ea typeface="Courier New"/>
              </a:rPr>
              <a:t>"Hello World"</a:t>
            </a:r>
            <a:r>
              <a:rPr b="0" lang="en-US" sz="30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99"/>
              </a:spcAf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311760" y="370800"/>
            <a:ext cx="8590320" cy="646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Courier New"/>
                <a:ea typeface="Courier New"/>
              </a:rPr>
              <a:t>Run -&gt; Run ‘HelloWorld’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311760" y="1152360"/>
            <a:ext cx="8491320" cy="3693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Google Shape;276;p43" descr=""/>
          <p:cNvPicPr/>
          <p:nvPr/>
        </p:nvPicPr>
        <p:blipFill>
          <a:blip r:embed="rId1"/>
          <a:stretch/>
        </p:blipFill>
        <p:spPr>
          <a:xfrm>
            <a:off x="469800" y="1371600"/>
            <a:ext cx="6271920" cy="341604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311760" y="358560"/>
            <a:ext cx="8520120" cy="658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i="1" lang="en-US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Hello World</a:t>
            </a:r>
            <a:r>
              <a:rPr b="0" lang="en-US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is Printed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Google Shape;283;p44" descr=""/>
          <p:cNvPicPr/>
          <p:nvPr/>
        </p:nvPicPr>
        <p:blipFill>
          <a:blip r:embed="rId1"/>
          <a:stretch/>
        </p:blipFill>
        <p:spPr>
          <a:xfrm>
            <a:off x="420480" y="1264680"/>
            <a:ext cx="8162640" cy="148140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247320" y="173160"/>
            <a:ext cx="8584920" cy="844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How to Debug a Program in PyCharm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247320" y="1152360"/>
            <a:ext cx="8584920" cy="3916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We’re going to run the debugger on this simple script: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br/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Download the program </a:t>
            </a:r>
            <a:r>
              <a:rPr b="0" lang="en-US" sz="1800" spc="-1" strike="noStrike" u="sng">
                <a:solidFill>
                  <a:srgbClr val="f06292"/>
                </a:solidFill>
                <a:uFillTx/>
                <a:latin typeface="Roboto"/>
                <a:ea typeface="Roboto"/>
                <a:hlinkClick r:id="rId1"/>
              </a:rPr>
              <a:t>Cars.py</a:t>
            </a:r>
            <a:r>
              <a:rPr b="0" lang="en-US" sz="1800" spc="-1" strike="noStrike">
                <a:solidFill>
                  <a:srgbClr val="444444"/>
                </a:solidFill>
                <a:latin typeface="Roboto"/>
                <a:ea typeface="Roboto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on GitHub.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Google Shape;290;p45" descr=""/>
          <p:cNvPicPr/>
          <p:nvPr/>
        </p:nvPicPr>
        <p:blipFill>
          <a:blip r:embed="rId2"/>
          <a:stretch/>
        </p:blipFill>
        <p:spPr>
          <a:xfrm>
            <a:off x="655200" y="1693080"/>
            <a:ext cx="4970160" cy="263448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311760" y="235080"/>
            <a:ext cx="8520120" cy="782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Roboto"/>
                <a:ea typeface="Roboto"/>
              </a:rPr>
              <a:t>A mini lesson in breakpoints in PyCharm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25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A </a:t>
            </a:r>
            <a:r>
              <a:rPr b="1" lang="en-US" sz="25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breakpoint </a:t>
            </a:r>
            <a:r>
              <a:rPr b="0" lang="en-US" sz="25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is an intentional interruption in a program during the debugging process. The point of it is to serve as a checkpoint for further inspection.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311760" y="259560"/>
            <a:ext cx="8520120" cy="757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701"/>
              </a:spcAft>
            </a:pPr>
            <a:r>
              <a:rPr b="0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PyCharm supports many types of breakpoints.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148320" y="1152360"/>
            <a:ext cx="8683560" cy="378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There’s breakpoints for exceptions, Django, and JavaScript.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 </a:t>
            </a:r>
            <a:r>
              <a:rPr b="1" lang="en-US" sz="20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1"/>
              </a:rPr>
              <a:t>line breakpoint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is a breakpoint assigned to a specific line in the source code.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b="0" lang="en-US" sz="20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 </a:t>
            </a:r>
            <a:r>
              <a:rPr b="1" lang="en-US" sz="20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2"/>
              </a:rPr>
              <a:t>temporary line breakpoint</a:t>
            </a:r>
            <a:r>
              <a:rPr b="0" lang="en-US" sz="20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 i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 assigned to lines of source code and are used to target a particular section for debugging. When this kind of breakpoint is hit they’re removed immediately.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You can read </a:t>
            </a:r>
            <a:r>
              <a:rPr b="0" lang="en-US" sz="20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3"/>
              </a:rPr>
              <a:t>“</a:t>
            </a:r>
            <a:r>
              <a:rPr b="1" lang="en-US" sz="20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4"/>
              </a:rPr>
              <a:t>Types of Breakpoints</a:t>
            </a:r>
            <a:r>
              <a:rPr b="0" lang="en-US" sz="20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5"/>
              </a:rPr>
              <a:t>”</a:t>
            </a:r>
            <a:r>
              <a:rPr b="0" lang="en-US" sz="20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 to learn about the types of breakpoints in IntelliJ. Let’s set a breakpoint in </a:t>
            </a:r>
            <a:r>
              <a:rPr b="0" lang="en-US" sz="2000" spc="-1" strike="noStrike">
                <a:solidFill>
                  <a:srgbClr val="444444"/>
                </a:solidFill>
                <a:latin typeface="Courier New"/>
                <a:ea typeface="Courier New"/>
              </a:rPr>
              <a:t>Cars.py</a:t>
            </a:r>
            <a:r>
              <a:rPr b="0" lang="en-US" sz="20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311760" y="272160"/>
            <a:ext cx="8520120" cy="745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How to set a breakpoint in PyCharm 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15000"/>
              </a:lnSpc>
              <a:buClr>
                <a:srgbClr val="444444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Highlight the statement that you want to set the breakpoint to. In this example the location is line 43 of </a:t>
            </a:r>
            <a:r>
              <a:rPr b="0" lang="en-US" sz="2400" spc="-1" strike="noStrike">
                <a:solidFill>
                  <a:srgbClr val="444444"/>
                </a:solidFill>
                <a:latin typeface="Courier New"/>
                <a:ea typeface="Courier New"/>
              </a:rPr>
              <a:t>Cars.py</a:t>
            </a:r>
            <a:r>
              <a:rPr b="0" lang="en-US" sz="24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444444"/>
              </a:buClr>
              <a:buFont typeface="Times New Roman"/>
              <a:buChar char="●"/>
            </a:pPr>
            <a:r>
              <a:rPr b="0" lang="en-US" sz="24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Click Run on the toolbar and then select </a:t>
            </a:r>
            <a:r>
              <a:rPr b="0" i="1" lang="en-US" sz="24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Toggle LineBrea</a:t>
            </a:r>
            <a:r>
              <a:rPr b="0" lang="en-US" sz="24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k. You could optionally use the keyboard shortcut of </a:t>
            </a:r>
            <a:r>
              <a:rPr b="0" i="1" lang="en-US" sz="24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Ctr+F8</a:t>
            </a:r>
            <a:r>
              <a:rPr b="0" lang="en-US" sz="24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444444"/>
              </a:buClr>
              <a:buFont typeface="Times New Roman"/>
              <a:buChar char="●"/>
            </a:pPr>
            <a:r>
              <a:rPr b="0" lang="en-US" sz="24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Once set the statement should be highlighted with red and on the left hand portion of the statement should be a little-red-circle that indicates that the breakpoint has been set as shown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311760" y="469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Breakpoint set in PyCharm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6" name="Google Shape;315;p49" descr=""/>
          <p:cNvPicPr/>
          <p:nvPr/>
        </p:nvPicPr>
        <p:blipFill>
          <a:blip r:embed="rId1"/>
          <a:stretch/>
        </p:blipFill>
        <p:spPr>
          <a:xfrm>
            <a:off x="749160" y="1833840"/>
            <a:ext cx="7200720" cy="98064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311760" y="123480"/>
            <a:ext cx="8520120" cy="893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Roboto"/>
                <a:ea typeface="Roboto"/>
              </a:rPr>
              <a:t>Run -&gt; Debug ‘Cars’ or </a:t>
            </a:r>
            <a:r>
              <a:rPr b="0" i="1" lang="en-US" sz="3200" spc="-1" strike="noStrike">
                <a:solidFill>
                  <a:srgbClr val="000000"/>
                </a:solidFill>
                <a:latin typeface="Roboto"/>
                <a:ea typeface="Roboto"/>
              </a:rPr>
              <a:t>Shift + F9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" name="Google Shape;322;p50" descr=""/>
          <p:cNvPicPr/>
          <p:nvPr/>
        </p:nvPicPr>
        <p:blipFill>
          <a:blip r:embed="rId1"/>
          <a:stretch/>
        </p:blipFill>
        <p:spPr>
          <a:xfrm>
            <a:off x="383400" y="1555200"/>
            <a:ext cx="8448480" cy="174564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311760" y="2844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Let’s Understand Icons for Python Debugger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86400" y="1038600"/>
            <a:ext cx="8745120" cy="4005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         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(from left-to-right)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Times New Roman"/>
              <a:buChar char="●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Show the current program execution point.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Step Over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Step to the next line executed (F7)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Step to the next line executed ignoring libraries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Step into, ignore stepping filters for libraries, constructors, etc.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Step to the first line executed after returning from this method.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Run to the line where the caret is.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Evaluate arbitrary expression.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Google Shape;329;p51" descr=""/>
          <p:cNvPicPr/>
          <p:nvPr/>
        </p:nvPicPr>
        <p:blipFill>
          <a:blip r:embed="rId1"/>
          <a:stretch/>
        </p:blipFill>
        <p:spPr>
          <a:xfrm>
            <a:off x="494640" y="1152360"/>
            <a:ext cx="2963160" cy="29232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212760" y="0"/>
            <a:ext cx="8718120" cy="992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Why PyCharm as opposed to the gazillions of Python IDEs and Editors?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There are no shortage of quality IDEs and editors for building Python programs.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Wing, Spyder, Ninja-IDE, Komodo Edit, Sublime, Atom, Aptana, Eclipse, Visual Studio, and NetBeans.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This tutorial targets PyCharm because it’s more </a:t>
            </a:r>
            <a:r>
              <a:rPr b="0" i="1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mainstream.</a:t>
            </a: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311760" y="358560"/>
            <a:ext cx="8520120" cy="658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Roboto"/>
                <a:ea typeface="Roboto"/>
              </a:rPr>
              <a:t>Hit the </a:t>
            </a:r>
            <a:r>
              <a:rPr b="0" i="1" lang="en-US" sz="3300" spc="-1" strike="noStrike">
                <a:solidFill>
                  <a:srgbClr val="000000"/>
                </a:solidFill>
                <a:latin typeface="Roboto"/>
                <a:ea typeface="Roboto"/>
              </a:rPr>
              <a:t>step into</a:t>
            </a:r>
            <a:r>
              <a:rPr b="0" lang="en-US" sz="3300" spc="-1" strike="noStrike">
                <a:solidFill>
                  <a:srgbClr val="000000"/>
                </a:solidFill>
                <a:latin typeface="Roboto"/>
                <a:ea typeface="Roboto"/>
              </a:rPr>
              <a:t> icon or F7 2X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  <a:spcAft>
                <a:spcPts val="1599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And observe how the program changes.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Before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Google Shape;342;p53" descr=""/>
          <p:cNvPicPr/>
          <p:nvPr/>
        </p:nvPicPr>
        <p:blipFill>
          <a:blip r:embed="rId1"/>
          <a:stretch/>
        </p:blipFill>
        <p:spPr>
          <a:xfrm>
            <a:off x="1392120" y="1401480"/>
            <a:ext cx="4381200" cy="1771200"/>
          </a:xfrm>
          <a:prstGeom prst="rect">
            <a:avLst/>
          </a:prstGeom>
          <a:ln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After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" name="Google Shape;349;p54" descr=""/>
          <p:cNvPicPr/>
          <p:nvPr/>
        </p:nvPicPr>
        <p:blipFill>
          <a:blip r:embed="rId1"/>
          <a:stretch/>
        </p:blipFill>
        <p:spPr>
          <a:xfrm>
            <a:off x="1798200" y="1685880"/>
            <a:ext cx="4285800" cy="177120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311760" y="370800"/>
            <a:ext cx="8520120" cy="646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2a3990"/>
                </a:solidFill>
                <a:latin typeface="Roboto"/>
                <a:ea typeface="Roboto"/>
              </a:rPr>
              <a:t>What the colors mean?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1" lang="en-US" sz="26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Blue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means that the value has changed while </a:t>
            </a:r>
            <a:r>
              <a:rPr b="1" lang="en-US" sz="2600" spc="-1" strike="noStrike">
                <a:solidFill>
                  <a:srgbClr val="ff0000"/>
                </a:solidFill>
                <a:latin typeface="Times New Roman"/>
                <a:ea typeface="Times New Roman"/>
              </a:rPr>
              <a:t>red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is the standard color for the variables.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311760" y="333720"/>
            <a:ext cx="8520120" cy="683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Roboto"/>
                <a:ea typeface="Roboto"/>
              </a:rPr>
              <a:t>Hit </a:t>
            </a:r>
            <a:r>
              <a:rPr b="0" i="1" lang="en-US" sz="3200" spc="-1" strike="noStrike">
                <a:solidFill>
                  <a:srgbClr val="000000"/>
                </a:solidFill>
                <a:latin typeface="Roboto"/>
                <a:ea typeface="Roboto"/>
              </a:rPr>
              <a:t>Step Into</a:t>
            </a:r>
            <a:r>
              <a:rPr b="0" lang="en-US" sz="3200" spc="-1" strike="noStrike">
                <a:solidFill>
                  <a:srgbClr val="000000"/>
                </a:solidFill>
                <a:latin typeface="Roboto"/>
                <a:ea typeface="Roboto"/>
              </a:rPr>
              <a:t> Button 1X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Google Shape;362;p56" descr=""/>
          <p:cNvPicPr/>
          <p:nvPr/>
        </p:nvPicPr>
        <p:blipFill>
          <a:blip r:embed="rId1"/>
          <a:stretch/>
        </p:blipFill>
        <p:spPr>
          <a:xfrm>
            <a:off x="1236600" y="1599480"/>
            <a:ext cx="4914720" cy="1771200"/>
          </a:xfrm>
          <a:prstGeom prst="rect">
            <a:avLst/>
          </a:prstGeom>
          <a:ln>
            <a:noFill/>
          </a:ln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311760" y="296640"/>
            <a:ext cx="8520120" cy="72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What Changed? What’s the Same?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2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All of the variables remain the same except </a:t>
            </a:r>
            <a:r>
              <a:rPr b="0" lang="en-US" sz="2500" spc="-1" strike="noStrike">
                <a:solidFill>
                  <a:srgbClr val="000000"/>
                </a:solidFill>
                <a:latin typeface="Courier New"/>
                <a:ea typeface="Courier New"/>
              </a:rPr>
              <a:t>distance</a:t>
            </a:r>
            <a:r>
              <a:rPr b="0" lang="en-US" sz="2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which is color-coded to blue.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311760" y="272160"/>
            <a:ext cx="8520120" cy="745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latin typeface="Roboto"/>
                <a:ea typeface="Roboto"/>
              </a:rPr>
              <a:t>Hit Step Into 3X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0" name="Google Shape;375;p58" descr=""/>
          <p:cNvPicPr/>
          <p:nvPr/>
        </p:nvPicPr>
        <p:blipFill>
          <a:blip r:embed="rId1"/>
          <a:stretch/>
        </p:blipFill>
        <p:spPr>
          <a:xfrm>
            <a:off x="2114640" y="1666800"/>
            <a:ext cx="4914720" cy="1809360"/>
          </a:xfrm>
          <a:prstGeom prst="rect">
            <a:avLst/>
          </a:prstGeom>
          <a:ln>
            <a:noFill/>
          </a:ln>
        </p:spPr>
      </p:pic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311760" y="247320"/>
            <a:ext cx="8520120" cy="770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What’s the dealio with these </a:t>
            </a:r>
            <a:r>
              <a:rPr b="0" i="1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Special Variables</a:t>
            </a:r>
            <a:r>
              <a:rPr b="0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?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Google Shape;382;p59" descr=""/>
          <p:cNvPicPr/>
          <p:nvPr/>
        </p:nvPicPr>
        <p:blipFill>
          <a:blip r:embed="rId1"/>
          <a:stretch/>
        </p:blipFill>
        <p:spPr>
          <a:xfrm>
            <a:off x="766800" y="1662120"/>
            <a:ext cx="7610040" cy="1819080"/>
          </a:xfrm>
          <a:prstGeom prst="rect">
            <a:avLst/>
          </a:prstGeom>
          <a:ln>
            <a:noFill/>
          </a:ln>
        </p:spPr>
      </p:pic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235080" y="247320"/>
            <a:ext cx="8597160" cy="770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Roboto"/>
                <a:ea typeface="Roboto"/>
              </a:rPr>
              <a:t>Double Under or </a:t>
            </a:r>
            <a:r>
              <a:rPr b="0" i="1" lang="en-US" sz="3600" spc="-1" strike="noStrike">
                <a:solidFill>
                  <a:srgbClr val="000000"/>
                </a:solidFill>
                <a:latin typeface="Roboto"/>
                <a:ea typeface="Roboto"/>
              </a:rPr>
              <a:t>Dunder variable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Debugger hides dunder names, objects of classes and functions, and util variables in IPython.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Step Out 2X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What happens is a new file opens up which is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posixpath.py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and it uses the method of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dirname()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311760" y="186120"/>
            <a:ext cx="8520120" cy="831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500" spc="-1" strike="noStrike">
                <a:solidFill>
                  <a:srgbClr val="2a3990"/>
                </a:solidFill>
                <a:latin typeface="Roboto"/>
                <a:ea typeface="Roboto"/>
              </a:rPr>
              <a:t>What Can You Do With PyCharm?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  <a:spcAft>
                <a:spcPts val="1599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A whole lot. Let’s analyze the features.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11760" y="383400"/>
            <a:ext cx="8520120" cy="634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Step Out 1X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control jumps inside the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Courier New"/>
              </a:rPr>
              <a:t>abspath()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method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11760" y="296640"/>
            <a:ext cx="8520120" cy="72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Keep Hitting Step out Repeatedly 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225000" y="111528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More methods in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Courier New"/>
              </a:rPr>
              <a:t>posixpath.py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are used and you’ll also see that several more modules like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Courier New"/>
              </a:rPr>
              <a:t>saxutils.py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and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Courier New"/>
              </a:rPr>
              <a:t>parse.py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are used. All of these modules are built into the core of Python.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210240" y="358560"/>
            <a:ext cx="8621640" cy="658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latin typeface="Roboto"/>
                <a:ea typeface="Roboto"/>
              </a:rPr>
              <a:t>How to setup your Data Science Environment in PyCharm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311760" y="1017720"/>
            <a:ext cx="8738640" cy="4125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br/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</a:pPr>
            <a:r>
              <a:rPr b="1" lang="en-US" sz="1500" spc="-1" strike="noStrike" u="sng">
                <a:solidFill>
                  <a:srgbClr val="f06292"/>
                </a:solidFill>
                <a:uFillTx/>
                <a:latin typeface="Roboto"/>
                <a:ea typeface="Roboto"/>
                <a:hlinkClick r:id="rId1"/>
              </a:rPr>
              <a:t>Terminator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Google Shape;413;p64" descr=""/>
          <p:cNvPicPr/>
          <p:nvPr/>
        </p:nvPicPr>
        <p:blipFill>
          <a:blip r:embed="rId2"/>
          <a:stretch/>
        </p:blipFill>
        <p:spPr>
          <a:xfrm>
            <a:off x="1483560" y="1205640"/>
            <a:ext cx="5637600" cy="3170880"/>
          </a:xfrm>
          <a:prstGeom prst="rect">
            <a:avLst/>
          </a:prstGeom>
          <a:ln>
            <a:noFill/>
          </a:ln>
        </p:spPr>
      </p:pic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11760" y="321480"/>
            <a:ext cx="8520120" cy="695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2a3990"/>
                </a:solidFill>
                <a:latin typeface="Roboto"/>
                <a:ea typeface="Roboto"/>
              </a:rPr>
              <a:t>Install Anaconda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Google Shape;420;p65" descr=""/>
          <p:cNvPicPr/>
          <p:nvPr/>
        </p:nvPicPr>
        <p:blipFill>
          <a:blip r:embed="rId1"/>
          <a:stretch/>
        </p:blipFill>
        <p:spPr>
          <a:xfrm>
            <a:off x="1874520" y="1596240"/>
            <a:ext cx="4257360" cy="2123640"/>
          </a:xfrm>
          <a:prstGeom prst="rect">
            <a:avLst/>
          </a:prstGeom>
          <a:ln>
            <a:noFill/>
          </a:ln>
        </p:spPr>
      </p:pic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311760" y="259560"/>
            <a:ext cx="8520120" cy="757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The Inside Scoop of Anaconda 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According to their website it’s the most popular data science platform with over 6 million users.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It’s the industry’s standard for developing, testing, and training on a single machine.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There’s also something called miniconda which just ships the repository management system. It’s suggested to install Anaconda if you’re new to conda or Python.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11760" y="198000"/>
            <a:ext cx="8520120" cy="81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2a3990"/>
                </a:solidFill>
                <a:latin typeface="Roboto"/>
                <a:ea typeface="Roboto"/>
              </a:rPr>
              <a:t>Anaconda Install Instructions 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673200" indent="-380520">
              <a:lnSpc>
                <a:spcPct val="115000"/>
              </a:lnSpc>
              <a:buClr>
                <a:srgbClr val="444444"/>
              </a:buClr>
              <a:buFont typeface="Times New Roman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Windows: </a:t>
            </a:r>
            <a:r>
              <a:rPr b="0" lang="en-US" sz="24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1"/>
              </a:rPr>
              <a:t>http://bit.ly/2PrYky0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673200" indent="-380520">
              <a:lnSpc>
                <a:spcPct val="115000"/>
              </a:lnSpc>
              <a:buClr>
                <a:srgbClr val="444444"/>
              </a:buClr>
              <a:buFont typeface="Times New Roman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OS X:</a:t>
            </a:r>
            <a:r>
              <a:rPr b="0" lang="en-US" sz="24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 </a:t>
            </a:r>
            <a:r>
              <a:rPr b="0" lang="en-US" sz="24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2"/>
              </a:rPr>
              <a:t>http://bit.ly/2Nu834R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673200" indent="-380520">
              <a:lnSpc>
                <a:spcPct val="115000"/>
              </a:lnSpc>
              <a:buClr>
                <a:srgbClr val="444444"/>
              </a:buClr>
              <a:buFont typeface="Times New Roman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Linux:</a:t>
            </a:r>
            <a:r>
              <a:rPr b="0" lang="en-US" sz="24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 </a:t>
            </a:r>
            <a:r>
              <a:rPr b="0" lang="en-US" sz="24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3"/>
              </a:rPr>
              <a:t>http://bit.ly/2pH9aVp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  <a:spcAft>
                <a:spcPts val="1599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Configure Conda for PyCharm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2364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Courier New"/>
              </a:rPr>
              <a:t>File -&gt; New Project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and then enter a project name like </a:t>
            </a:r>
            <a:r>
              <a:rPr b="0" i="1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Data Science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2364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Click the arrow next to </a:t>
            </a:r>
            <a:r>
              <a:rPr b="0" i="1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Project Interpreter: New Virtualenv environment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. Click the New environment using drop-down list option and select Conda.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2364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If all goes well the location of the project on Linux machines will be at: 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Courier New"/>
              </a:rPr>
              <a:t>/home/user_name/anaconda3/envs/DataScience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3640">
              <a:lnSpc>
                <a:spcPct val="115000"/>
              </a:lnSpc>
              <a:buClr>
                <a:srgbClr val="000000"/>
              </a:buClr>
              <a:buFont typeface="Times New Roman"/>
              <a:buChar char="○"/>
            </a:pP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PyCharm should be able to find the location of where your anaconda executable is by default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11760" y="272160"/>
            <a:ext cx="8520120" cy="745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2a3990"/>
                </a:solidFill>
                <a:latin typeface="Roboto"/>
                <a:ea typeface="Roboto"/>
              </a:rPr>
              <a:t>What if PyCharm Doesn’t Automatically Find the Path</a:t>
            </a: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?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extShape 2"/>
          <p:cNvSpPr txBox="1"/>
          <p:nvPr/>
        </p:nvSpPr>
        <p:spPr>
          <a:xfrm>
            <a:off x="311760" y="863640"/>
            <a:ext cx="8676720" cy="4192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</a:pPr>
            <a:r>
              <a:rPr b="1" lang="en-US" sz="1600" spc="-1" strike="noStrike" u="sng">
                <a:solidFill>
                  <a:srgbClr val="f06292"/>
                </a:solidFill>
                <a:uFillTx/>
                <a:latin typeface="Roboto"/>
                <a:ea typeface="Roboto"/>
                <a:hlinkClick r:id="rId1"/>
              </a:rPr>
              <a:t>Cornerstone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Google Shape;445;p69" descr=""/>
          <p:cNvPicPr/>
          <p:nvPr/>
        </p:nvPicPr>
        <p:blipFill>
          <a:blip r:embed="rId2"/>
          <a:stretch/>
        </p:blipFill>
        <p:spPr>
          <a:xfrm>
            <a:off x="1645200" y="1098360"/>
            <a:ext cx="5103000" cy="3416040"/>
          </a:xfrm>
          <a:prstGeom prst="rect">
            <a:avLst/>
          </a:prstGeom>
          <a:ln>
            <a:noFill/>
          </a:ln>
        </p:spPr>
      </p:pic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311760" y="346320"/>
            <a:ext cx="8520120" cy="671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Use the which Command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Google Shape;452;p70" descr=""/>
          <p:cNvPicPr/>
          <p:nvPr/>
        </p:nvPicPr>
        <p:blipFill>
          <a:blip r:embed="rId1"/>
          <a:stretch/>
        </p:blipFill>
        <p:spPr>
          <a:xfrm>
            <a:off x="875520" y="1528920"/>
            <a:ext cx="6972120" cy="2085480"/>
          </a:xfrm>
          <a:prstGeom prst="rect">
            <a:avLst/>
          </a:prstGeom>
          <a:ln>
            <a:noFill/>
          </a:ln>
        </p:spPr>
      </p:pic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Create the Conda Environment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173160" y="1152360"/>
            <a:ext cx="8658720" cy="358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2" name="Google Shape;459;p71" descr=""/>
          <p:cNvPicPr/>
          <p:nvPr/>
        </p:nvPicPr>
        <p:blipFill>
          <a:blip r:embed="rId1"/>
          <a:stretch/>
        </p:blipFill>
        <p:spPr>
          <a:xfrm>
            <a:off x="863640" y="1273320"/>
            <a:ext cx="6600600" cy="329544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252360" y="199440"/>
            <a:ext cx="8579520" cy="817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A Highlight of the Core Features of PyCharm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311760" y="1152360"/>
            <a:ext cx="8579520" cy="3632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Intelligent code editor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Smart code navigation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Fast and Safe Refactorings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Documentation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Multi Language support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A powerful debugger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Version control support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Bash language support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Support for bug tracking systems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Scientific and Data Science support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Customizable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Enter the Following Code in PyCharm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>
              <a:lnSpc>
                <a:spcPct val="141000"/>
              </a:lnSpc>
            </a:pPr>
            <a:r>
              <a:rPr b="0" lang="en-US" sz="2000" spc="-1" strike="noStrike">
                <a:solidFill>
                  <a:srgbClr val="2a3990"/>
                </a:solidFill>
                <a:latin typeface="Courier New"/>
                <a:ea typeface="Courier New"/>
              </a:rPr>
              <a:t>import matplotlib.pyplot as plt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99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259560" y="198000"/>
            <a:ext cx="8572320" cy="81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Dang, it’s not working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We’re trying to import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Courier New"/>
              </a:rPr>
              <a:t>matplotlib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but there’s a red underline which means that PyCharm doesn’t recognize the package. What should we do now? Let’s view our packages in PyCharm.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11760" y="309240"/>
            <a:ext cx="8520120" cy="708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Manage Packages 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Courier New"/>
              </a:rPr>
              <a:t>File -&gt; Settings, ProjectName (in this case DataScience) -&gt; Project Interpreter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311760" y="333720"/>
            <a:ext cx="8520120" cy="683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View Packages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311760" y="1152360"/>
            <a:ext cx="8520120" cy="3731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1" name="Google Shape;484;p75" descr=""/>
          <p:cNvPicPr/>
          <p:nvPr/>
        </p:nvPicPr>
        <p:blipFill>
          <a:blip r:embed="rId1"/>
          <a:stretch/>
        </p:blipFill>
        <p:spPr>
          <a:xfrm>
            <a:off x="584280" y="1443600"/>
            <a:ext cx="6190920" cy="3292560"/>
          </a:xfrm>
          <a:prstGeom prst="rect">
            <a:avLst/>
          </a:prstGeom>
          <a:ln>
            <a:noFill/>
          </a:ln>
        </p:spPr>
      </p:pic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311760" y="346320"/>
            <a:ext cx="8520120" cy="671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2a3990"/>
                </a:solidFill>
                <a:latin typeface="Roboto"/>
                <a:ea typeface="Roboto"/>
              </a:rPr>
              <a:t>Matplotlib is missing!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679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Roboto"/>
                <a:ea typeface="Roboto"/>
              </a:rPr>
              <a:t>We need to install it.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i="1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Install matplotlib 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by clicking the plus icon on the right hand side of the </a:t>
            </a:r>
            <a:r>
              <a:rPr b="0" i="1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Settings 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dialog box. An Available Packages dialog box should popup.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Available Packages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311760" y="1100520"/>
            <a:ext cx="8689320" cy="3795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6" name="Google Shape;497;p77" descr=""/>
          <p:cNvPicPr/>
          <p:nvPr/>
        </p:nvPicPr>
        <p:blipFill>
          <a:blip r:embed="rId1"/>
          <a:stretch/>
        </p:blipFill>
        <p:spPr>
          <a:xfrm>
            <a:off x="617400" y="1188360"/>
            <a:ext cx="4513320" cy="3598920"/>
          </a:xfrm>
          <a:prstGeom prst="rect">
            <a:avLst/>
          </a:prstGeom>
          <a:ln>
            <a:noFill/>
          </a:ln>
        </p:spPr>
      </p:pic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311760" y="309240"/>
            <a:ext cx="8520120" cy="708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2a3990"/>
                </a:solidFill>
                <a:latin typeface="Roboto"/>
                <a:ea typeface="Roboto"/>
              </a:rPr>
              <a:t>Search for matplotlib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package name should appear. Then, click the package and click the </a:t>
            </a:r>
            <a:r>
              <a:rPr b="0" i="1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Install Package</a:t>
            </a:r>
            <a:r>
              <a:rPr b="0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button. 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Once matplotlib has been successfully installed you should see a success message 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9" name="Google Shape;504;p78" descr=""/>
          <p:cNvPicPr/>
          <p:nvPr/>
        </p:nvPicPr>
        <p:blipFill>
          <a:blip r:embed="rId1"/>
          <a:stretch/>
        </p:blipFill>
        <p:spPr>
          <a:xfrm>
            <a:off x="418320" y="3071520"/>
            <a:ext cx="5121720" cy="835200"/>
          </a:xfrm>
          <a:prstGeom prst="rect">
            <a:avLst/>
          </a:prstGeom>
          <a:ln>
            <a:noFill/>
          </a:ln>
        </p:spPr>
      </p:pic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11760" y="296640"/>
            <a:ext cx="8520120" cy="72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2a3990"/>
                </a:solidFill>
                <a:latin typeface="Roboto"/>
                <a:ea typeface="Roboto"/>
              </a:rPr>
              <a:t>Time to test matplotlib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838080" indent="-317160">
              <a:lnSpc>
                <a:spcPct val="141000"/>
              </a:lnSpc>
              <a:buClr>
                <a:srgbClr val="444444"/>
              </a:buClr>
              <a:buFont typeface="Courier New"/>
              <a:buAutoNum type="arabicPeriod"/>
            </a:pP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import matplotlib.pyplot  as plt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38080" indent="-31716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x = 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[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1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2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3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4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5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38080" indent="-31716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y = 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[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5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10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24.82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72.39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102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38080" indent="-31716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plt.</a:t>
            </a:r>
            <a:r>
              <a:rPr b="1" lang="en-US" sz="1400" spc="-1" strike="noStrike">
                <a:solidFill>
                  <a:srgbClr val="286491"/>
                </a:solidFill>
                <a:latin typeface="Courier New"/>
                <a:ea typeface="Courier New"/>
              </a:rPr>
              <a:t>plot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x, y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38080" indent="-31716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plt.</a:t>
            </a:r>
            <a:r>
              <a:rPr b="1" lang="en-US" sz="1400" spc="-1" strike="noStrike">
                <a:solidFill>
                  <a:srgbClr val="286491"/>
                </a:solidFill>
                <a:latin typeface="Courier New"/>
                <a:ea typeface="Courier New"/>
              </a:rPr>
              <a:t>show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()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99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247320" y="321480"/>
            <a:ext cx="8584920" cy="695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Run -&gt; Run Tests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311760" y="1152360"/>
            <a:ext cx="8639640" cy="3632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4" name="Google Shape;517;p80" descr=""/>
          <p:cNvPicPr/>
          <p:nvPr/>
        </p:nvPicPr>
        <p:blipFill>
          <a:blip r:embed="rId1"/>
          <a:stretch/>
        </p:blipFill>
        <p:spPr>
          <a:xfrm>
            <a:off x="516240" y="1297800"/>
            <a:ext cx="3699720" cy="3378600"/>
          </a:xfrm>
          <a:prstGeom prst="rect">
            <a:avLst/>
          </a:prstGeom>
          <a:ln>
            <a:noFill/>
          </a:ln>
        </p:spPr>
      </p:pic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Create a Histogram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311760" y="1152360"/>
            <a:ext cx="8615160" cy="3817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838080" indent="-29808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N = </a:t>
            </a:r>
            <a:r>
              <a:rPr b="0" lang="en-US" sz="1100" spc="-1" strike="noStrike">
                <a:solidFill>
                  <a:srgbClr val="009999"/>
                </a:solidFill>
                <a:latin typeface="Courier New"/>
                <a:ea typeface="Courier New"/>
              </a:rPr>
              <a:t>100000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838080" indent="-29808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bins = </a:t>
            </a:r>
            <a:r>
              <a:rPr b="0" lang="en-US" sz="1100" spc="-1" strike="noStrike">
                <a:solidFill>
                  <a:srgbClr val="009999"/>
                </a:solidFill>
                <a:latin typeface="Courier New"/>
                <a:ea typeface="Courier New"/>
              </a:rPr>
              <a:t>20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838080" indent="-29808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x = np.random.</a:t>
            </a:r>
            <a:r>
              <a:rPr b="1" lang="en-US" sz="1100" spc="-1" strike="noStrike">
                <a:solidFill>
                  <a:srgbClr val="286491"/>
                </a:solidFill>
                <a:latin typeface="Courier New"/>
                <a:ea typeface="Courier New"/>
              </a:rPr>
              <a:t>randn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N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838080" indent="-29808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y = .</a:t>
            </a:r>
            <a:r>
              <a:rPr b="0" lang="en-US" sz="1100" spc="-1" strike="noStrike">
                <a:solidFill>
                  <a:srgbClr val="009999"/>
                </a:solidFill>
                <a:latin typeface="Courier New"/>
                <a:ea typeface="Courier New"/>
              </a:rPr>
              <a:t>25</a:t>
            </a: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 * x + np.random.</a:t>
            </a:r>
            <a:r>
              <a:rPr b="1" lang="en-US" sz="1100" spc="-1" strike="noStrike">
                <a:solidFill>
                  <a:srgbClr val="286491"/>
                </a:solidFill>
                <a:latin typeface="Courier New"/>
                <a:ea typeface="Courier New"/>
              </a:rPr>
              <a:t>randn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100" spc="-1" strike="noStrike">
                <a:solidFill>
                  <a:srgbClr val="009999"/>
                </a:solidFill>
                <a:latin typeface="Courier New"/>
                <a:ea typeface="Courier New"/>
              </a:rPr>
              <a:t>100000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 + </a:t>
            </a:r>
            <a:r>
              <a:rPr b="0" lang="en-US" sz="1100" spc="-1" strike="noStrike">
                <a:solidFill>
                  <a:srgbClr val="009999"/>
                </a:solidFill>
                <a:latin typeface="Courier New"/>
                <a:ea typeface="Courier New"/>
              </a:rPr>
              <a:t>10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838080" indent="-29808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fig, axs = plt.</a:t>
            </a:r>
            <a:r>
              <a:rPr b="1" lang="en-US" sz="1100" spc="-1" strike="noStrike">
                <a:solidFill>
                  <a:srgbClr val="286491"/>
                </a:solidFill>
                <a:latin typeface="Courier New"/>
                <a:ea typeface="Courier New"/>
              </a:rPr>
              <a:t>subplots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100" spc="-1" strike="noStrike">
                <a:solidFill>
                  <a:srgbClr val="009999"/>
                </a:solidFill>
                <a:latin typeface="Courier New"/>
                <a:ea typeface="Courier New"/>
              </a:rPr>
              <a:t>1</a:t>
            </a: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100" spc="-1" strike="noStrike">
                <a:solidFill>
                  <a:srgbClr val="009999"/>
                </a:solidFill>
                <a:latin typeface="Courier New"/>
                <a:ea typeface="Courier New"/>
              </a:rPr>
              <a:t>2</a:t>
            </a: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, tight_layout=True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838080" indent="-298080">
              <a:lnSpc>
                <a:spcPct val="141000"/>
              </a:lnSpc>
              <a:buClr>
                <a:srgbClr val="444444"/>
              </a:buClr>
              <a:buFont typeface="Courier New"/>
              <a:buAutoNum type="arabicPeriod"/>
            </a:pP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axs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[</a:t>
            </a:r>
            <a:r>
              <a:rPr b="0" lang="en-US" sz="1100" spc="-1" strike="noStrike">
                <a:solidFill>
                  <a:srgbClr val="009999"/>
                </a:solidFill>
                <a:latin typeface="Courier New"/>
                <a:ea typeface="Courier New"/>
              </a:rPr>
              <a:t>0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]</a:t>
            </a: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.</a:t>
            </a:r>
            <a:r>
              <a:rPr b="1" lang="en-US" sz="1100" spc="-1" strike="noStrike">
                <a:solidFill>
                  <a:srgbClr val="286491"/>
                </a:solidFill>
                <a:latin typeface="Courier New"/>
                <a:ea typeface="Courier New"/>
              </a:rPr>
              <a:t>hist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x, bins= bins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838080" indent="-29808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axs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[</a:t>
            </a:r>
            <a:r>
              <a:rPr b="0" lang="en-US" sz="1100" spc="-1" strike="noStrike">
                <a:solidFill>
                  <a:srgbClr val="009999"/>
                </a:solidFill>
                <a:latin typeface="Courier New"/>
                <a:ea typeface="Courier New"/>
              </a:rPr>
              <a:t>1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]</a:t>
            </a: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.</a:t>
            </a:r>
            <a:r>
              <a:rPr b="1" lang="en-US" sz="1100" spc="-1" strike="noStrike">
                <a:solidFill>
                  <a:srgbClr val="286491"/>
                </a:solidFill>
                <a:latin typeface="Courier New"/>
                <a:ea typeface="Courier New"/>
              </a:rPr>
              <a:t>hist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y, bins= bins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838080" indent="-29808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plt.</a:t>
            </a:r>
            <a:r>
              <a:rPr b="1" lang="en-US" sz="1100" spc="-1" strike="noStrike">
                <a:solidFill>
                  <a:srgbClr val="286491"/>
                </a:solidFill>
                <a:latin typeface="Courier New"/>
                <a:ea typeface="Courier New"/>
              </a:rPr>
              <a:t>show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()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99"/>
              </a:spcAf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PyCharm Professional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Python web frameworks support </a:t>
            </a:r>
            <a:r>
              <a:rPr b="0" lang="en-US" sz="1400" spc="-1" strike="noStrike">
                <a:solidFill>
                  <a:srgbClr val="000000"/>
                </a:solidFill>
                <a:latin typeface="Roboto"/>
                <a:ea typeface="Roboto"/>
              </a:rPr>
              <a:t>(Django, Flask, Google App Engine, Pyramid, and web2py)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Database tools </a:t>
            </a:r>
            <a:r>
              <a:rPr b="0" lang="en-US" sz="1400" spc="-1" strike="noStrike">
                <a:solidFill>
                  <a:srgbClr val="000000"/>
                </a:solidFill>
                <a:latin typeface="Roboto"/>
                <a:ea typeface="Roboto"/>
              </a:rPr>
              <a:t>(Oracle, SQL Server, PostgreSQL, MySQL)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Support for remote development </a:t>
            </a:r>
            <a:r>
              <a:rPr b="0" lang="en-US" sz="1400" spc="-1" strike="noStrike">
                <a:solidFill>
                  <a:srgbClr val="000000"/>
                </a:solidFill>
                <a:latin typeface="Roboto"/>
                <a:ea typeface="Roboto"/>
              </a:rPr>
              <a:t>(deploy &amp; debug code on remote servers, virtual machines, and Docker containers)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Histogram Plot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311760" y="1152360"/>
            <a:ext cx="8627400" cy="358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9" name="Google Shape;530;p82" descr=""/>
          <p:cNvPicPr/>
          <p:nvPr/>
        </p:nvPicPr>
        <p:blipFill>
          <a:blip r:embed="rId1"/>
          <a:stretch/>
        </p:blipFill>
        <p:spPr>
          <a:xfrm>
            <a:off x="561960" y="1248840"/>
            <a:ext cx="3799440" cy="3486240"/>
          </a:xfrm>
          <a:prstGeom prst="rect">
            <a:avLst/>
          </a:prstGeom>
          <a:ln>
            <a:noFill/>
          </a:ln>
        </p:spPr>
      </p:pic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44444"/>
                </a:solidFill>
                <a:latin typeface="Roboto"/>
                <a:ea typeface="Roboto"/>
              </a:rPr>
              <a:t>SciPy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24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SciPy is a popular Python library used for scientific computing.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700" spc="-1" strike="noStrike">
                <a:solidFill>
                  <a:srgbClr val="000000"/>
                </a:solidFill>
                <a:latin typeface="Roboto"/>
                <a:ea typeface="Roboto"/>
              </a:rPr>
              <a:t>Scipy Installation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673200" indent="-342720">
              <a:lnSpc>
                <a:spcPct val="115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Create a new Python file in the DataScience folder. You can name it something like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Sci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73200" indent="-342720">
              <a:lnSpc>
                <a:spcPct val="115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Install the SciPy package: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Files -&gt; Settings -&gt; Project Interpreter -&gt; DataScience (or your folder name)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. From there click the + symbol on the right corner of the Settings dialog box 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73200" indent="-342720">
              <a:lnSpc>
                <a:spcPct val="115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Type in the keyword 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scipy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and then click the Install Package button. Once done wait until the package has finished installing.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73200" indent="-342720">
              <a:lnSpc>
                <a:spcPct val="115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Once everything has been successfully installed you should see the message 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scipy installed successfully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. You can test that everything works by copying/pasting the following: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Quick SciPy Test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838080" indent="-342720">
              <a:lnSpc>
                <a:spcPct val="141000"/>
              </a:lnSpc>
              <a:buClr>
                <a:srgbClr val="444444"/>
              </a:buClr>
              <a:buFont typeface="Courier New"/>
              <a:buAutoNum type="arabicPeriod"/>
            </a:pP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from scipy.constants import pi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38080" indent="-34272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1" lang="en-US" sz="1800" spc="-1" strike="noStrike">
                <a:solidFill>
                  <a:srgbClr val="286491"/>
                </a:solidFill>
                <a:latin typeface="Courier New"/>
                <a:ea typeface="Courier New"/>
              </a:rPr>
              <a:t>print</a:t>
            </a:r>
            <a:r>
              <a:rPr b="0" lang="en-US" sz="18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pi</a:t>
            </a:r>
            <a:r>
              <a:rPr b="0" lang="en-US" sz="18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38080" indent="-34272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800" spc="-1" strike="noStrike">
                <a:solidFill>
                  <a:srgbClr val="009999"/>
                </a:solidFill>
                <a:latin typeface="Courier New"/>
                <a:ea typeface="Courier New"/>
              </a:rPr>
              <a:t>3.141592653589793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311760" y="284400"/>
            <a:ext cx="8520120" cy="732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2a3990"/>
                </a:solidFill>
                <a:latin typeface="Roboto"/>
                <a:ea typeface="Roboto"/>
              </a:rPr>
              <a:t>Sci-kit Learn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 free machine learning package that’s built on top of SciPy and contains support for classification, regression, and clustering algorithms and interoperates with Python’s numerical and scientific libraries NumPy and  SciPy.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You would Install scikit-learn exactly how you installed SciPy with the exception of changing the search query.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229680" y="383400"/>
            <a:ext cx="8602560" cy="634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2a3990"/>
                </a:solidFill>
                <a:latin typeface="Roboto"/>
                <a:ea typeface="Roboto"/>
              </a:rPr>
              <a:t>Test Sci-kit Learn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311760" y="1152360"/>
            <a:ext cx="8602560" cy="3570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838080" indent="-30456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200" spc="-1" strike="noStrike">
                <a:solidFill>
                  <a:srgbClr val="9999aa"/>
                </a:solidFill>
                <a:latin typeface="Courier New"/>
                <a:ea typeface="Courier New"/>
              </a:rPr>
              <a:t># Import scikit learn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838080" indent="-304560">
              <a:lnSpc>
                <a:spcPct val="141000"/>
              </a:lnSpc>
              <a:buClr>
                <a:srgbClr val="444444"/>
              </a:buClr>
              <a:buFont typeface="Courier New"/>
              <a:buAutoNum type="arabicPeriod"/>
            </a:pPr>
            <a:r>
              <a:rPr b="0" lang="en-US" sz="1200" spc="-1" strike="noStrike">
                <a:solidFill>
                  <a:srgbClr val="2a3990"/>
                </a:solidFill>
                <a:latin typeface="Courier New"/>
                <a:ea typeface="Courier New"/>
              </a:rPr>
              <a:t>from sklearn import datasets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838080" indent="-30456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200" spc="-1" strike="noStrike">
                <a:solidFill>
                  <a:srgbClr val="9999aa"/>
                </a:solidFill>
                <a:latin typeface="Courier New"/>
                <a:ea typeface="Courier New"/>
              </a:rPr>
              <a:t># Load data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838080" indent="-30456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200" spc="-1" strike="noStrike">
                <a:solidFill>
                  <a:srgbClr val="2a3990"/>
                </a:solidFill>
                <a:latin typeface="Courier New"/>
                <a:ea typeface="Courier New"/>
              </a:rPr>
              <a:t>data = datasets.</a:t>
            </a:r>
            <a:r>
              <a:rPr b="1" lang="en-US" sz="1200" spc="-1" strike="noStrike">
                <a:solidFill>
                  <a:srgbClr val="286491"/>
                </a:solidFill>
                <a:latin typeface="Courier New"/>
                <a:ea typeface="Courier New"/>
              </a:rPr>
              <a:t>load_iris</a:t>
            </a:r>
            <a:r>
              <a:rPr b="0" lang="en-US" sz="1200" spc="-1" strike="noStrike">
                <a:solidFill>
                  <a:srgbClr val="777777"/>
                </a:solidFill>
                <a:latin typeface="Courier New"/>
                <a:ea typeface="Courier New"/>
              </a:rPr>
              <a:t>()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838080" indent="-30456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200" spc="-1" strike="noStrike">
                <a:solidFill>
                  <a:srgbClr val="9999aa"/>
                </a:solidFill>
                <a:latin typeface="Courier New"/>
                <a:ea typeface="Courier New"/>
              </a:rPr>
              <a:t># Print shape of data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838080" indent="-30456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1" lang="en-US" sz="1200" spc="-1" strike="noStrike">
                <a:solidFill>
                  <a:srgbClr val="286491"/>
                </a:solidFill>
                <a:latin typeface="Courier New"/>
                <a:ea typeface="Courier New"/>
              </a:rPr>
              <a:t>print</a:t>
            </a:r>
            <a:r>
              <a:rPr b="0" lang="en-US" sz="12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200" spc="-1" strike="noStrike">
                <a:solidFill>
                  <a:srgbClr val="2a3990"/>
                </a:solidFill>
                <a:latin typeface="Courier New"/>
                <a:ea typeface="Courier New"/>
              </a:rPr>
              <a:t>data.data.shape</a:t>
            </a:r>
            <a:r>
              <a:rPr b="0" lang="en-US" sz="12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838080" indent="-30456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2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200" spc="-1" strike="noStrike">
                <a:solidFill>
                  <a:srgbClr val="009999"/>
                </a:solidFill>
                <a:latin typeface="Courier New"/>
                <a:ea typeface="Courier New"/>
              </a:rPr>
              <a:t>150</a:t>
            </a:r>
            <a:r>
              <a:rPr b="0" lang="en-US" sz="12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200" spc="-1" strike="noStrike">
                <a:solidFill>
                  <a:srgbClr val="009999"/>
                </a:solidFill>
                <a:latin typeface="Courier New"/>
                <a:ea typeface="Courier New"/>
              </a:rPr>
              <a:t>4</a:t>
            </a:r>
            <a:r>
              <a:rPr b="0" lang="en-US" sz="12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99"/>
              </a:spcAf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235080" y="370800"/>
            <a:ext cx="8597160" cy="646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100" spc="-1" strike="noStrike">
                <a:solidFill>
                  <a:srgbClr val="2a3990"/>
                </a:solidFill>
                <a:latin typeface="Roboto"/>
                <a:ea typeface="Roboto"/>
              </a:rPr>
              <a:t>Pandas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 popular open source library primarily used for data analysis.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11760" y="383400"/>
            <a:ext cx="8520120" cy="634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Roboto"/>
                <a:ea typeface="Roboto"/>
              </a:rPr>
              <a:t>Installing Pandas and Integrating with PyCharm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File -&gt;  Project: DataScience (or whatever project name you chose) -&gt; Project Interpreter 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Click the + icon and from there type pandas in the search box and then click the Install Package button. Create a new file and name it something like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pan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  <a:spcAft>
                <a:spcPts val="1599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Copy/Paste the following to </a:t>
            </a:r>
            <a:r>
              <a:rPr b="0" lang="en-US" sz="3000" spc="-1" strike="noStrike">
                <a:solidFill>
                  <a:srgbClr val="2a3990"/>
                </a:solidFill>
                <a:latin typeface="Courier New"/>
                <a:ea typeface="Courier New"/>
              </a:rPr>
              <a:t>pan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838080" indent="-342720">
              <a:lnSpc>
                <a:spcPct val="141000"/>
              </a:lnSpc>
              <a:buClr>
                <a:srgbClr val="444444"/>
              </a:buClr>
              <a:buFont typeface="Courier New"/>
              <a:buAutoNum type="arabicPeriod"/>
            </a:pP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import pandas as pd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38080" indent="-34272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import numpy as np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38080" indent="-34272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data = pd.</a:t>
            </a:r>
            <a:r>
              <a:rPr b="1" lang="en-US" sz="1800" spc="-1" strike="noStrike">
                <a:solidFill>
                  <a:srgbClr val="286491"/>
                </a:solidFill>
                <a:latin typeface="Courier New"/>
                <a:ea typeface="Courier New"/>
              </a:rPr>
              <a:t>DataFrame</a:t>
            </a:r>
            <a:r>
              <a:rPr b="0" lang="en-US" sz="18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np.random.</a:t>
            </a:r>
            <a:r>
              <a:rPr b="1" lang="en-US" sz="1800" spc="-1" strike="noStrike">
                <a:solidFill>
                  <a:srgbClr val="286491"/>
                </a:solidFill>
                <a:latin typeface="Courier New"/>
                <a:ea typeface="Courier New"/>
              </a:rPr>
              <a:t>rand</a:t>
            </a:r>
            <a:r>
              <a:rPr b="0" lang="en-US" sz="18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800" spc="-1" strike="noStrike">
                <a:solidFill>
                  <a:srgbClr val="009999"/>
                </a:solidFill>
                <a:latin typeface="Courier New"/>
                <a:ea typeface="Courier New"/>
              </a:rPr>
              <a:t>10</a:t>
            </a: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800" spc="-1" strike="noStrike">
                <a:solidFill>
                  <a:srgbClr val="009999"/>
                </a:solidFill>
                <a:latin typeface="Courier New"/>
                <a:ea typeface="Courier New"/>
              </a:rPr>
              <a:t>5</a:t>
            </a:r>
            <a:r>
              <a:rPr b="0" lang="en-US" sz="18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, columns=</a:t>
            </a:r>
            <a:r>
              <a:rPr b="0" lang="en-US" sz="1800" spc="-1" strike="noStrike">
                <a:solidFill>
                  <a:srgbClr val="777777"/>
                </a:solidFill>
                <a:latin typeface="Courier New"/>
                <a:ea typeface="Courier New"/>
              </a:rPr>
              <a:t>[</a:t>
            </a:r>
            <a:r>
              <a:rPr b="0" lang="en-US" sz="1800" spc="-1" strike="noStrike">
                <a:solidFill>
                  <a:srgbClr val="dd1144"/>
                </a:solidFill>
                <a:latin typeface="Courier New"/>
                <a:ea typeface="Courier New"/>
              </a:rPr>
              <a:t>'A'</a:t>
            </a: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800" spc="-1" strike="noStrike">
                <a:solidFill>
                  <a:srgbClr val="dd1144"/>
                </a:solidFill>
                <a:latin typeface="Courier New"/>
                <a:ea typeface="Courier New"/>
              </a:rPr>
              <a:t>'B'</a:t>
            </a: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800" spc="-1" strike="noStrike">
                <a:solidFill>
                  <a:srgbClr val="dd1144"/>
                </a:solidFill>
                <a:latin typeface="Courier New"/>
                <a:ea typeface="Courier New"/>
              </a:rPr>
              <a:t>'C'</a:t>
            </a: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800" spc="-1" strike="noStrike">
                <a:solidFill>
                  <a:srgbClr val="dd1144"/>
                </a:solidFill>
                <a:latin typeface="Courier New"/>
                <a:ea typeface="Courier New"/>
              </a:rPr>
              <a:t>'D'</a:t>
            </a: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800" spc="-1" strike="noStrike">
                <a:solidFill>
                  <a:srgbClr val="dd1144"/>
                </a:solidFill>
                <a:latin typeface="Courier New"/>
                <a:ea typeface="Courier New"/>
              </a:rPr>
              <a:t>'E'</a:t>
            </a:r>
            <a:r>
              <a:rPr b="0" lang="en-US" sz="1800" spc="-1" strike="noStrike">
                <a:solidFill>
                  <a:srgbClr val="777777"/>
                </a:solidFill>
                <a:latin typeface="Courier New"/>
                <a:ea typeface="Courier New"/>
              </a:rPr>
              <a:t>])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38080" indent="-34272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1" lang="en-US" sz="1800" spc="-1" strike="noStrike">
                <a:solidFill>
                  <a:srgbClr val="286491"/>
                </a:solidFill>
                <a:latin typeface="Courier New"/>
                <a:ea typeface="Courier New"/>
              </a:rPr>
              <a:t>print</a:t>
            </a:r>
            <a:r>
              <a:rPr b="0" lang="en-US" sz="18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data</a:t>
            </a:r>
            <a:r>
              <a:rPr b="0" lang="en-US" sz="18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311760" y="333720"/>
            <a:ext cx="8520120" cy="683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2a3990"/>
                </a:solidFill>
                <a:latin typeface="Roboto"/>
                <a:ea typeface="Roboto"/>
              </a:rPr>
              <a:t>Tensorflow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An open source symbolic math library used for machine learning originally developed by Google Brain.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311760" y="296640"/>
            <a:ext cx="8520120" cy="72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How to Install PyCharm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First</a:t>
            </a: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, meet the suggested software/hardware requirements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73200" indent="-35532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4 GB RAM, 8 GB recommended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73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1.5 GB hard disk space with at least 1 GB for caches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73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1024×768 minimum screen resolution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73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Python 2, versions 2.6 &amp; 2.7, or Python 3 versions 3.4 up — 3.7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Install Tensorflow with PyCharm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Courier New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Click File-&gt; Settings -&gt; Project: DataScience (or whatever the name of your package) -&gt; Project Interpreter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From there, click on the + icon and then type in 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tensorflow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into the text field. Highlight the package name and then click the 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Install Package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button to start the Tensorflow installation process.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Once done, create a new file called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Tensor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Copy/Paste the Following to Tensor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838080" indent="-342720">
              <a:lnSpc>
                <a:spcPct val="141000"/>
              </a:lnSpc>
              <a:buClr>
                <a:srgbClr val="444444"/>
              </a:buClr>
              <a:buFont typeface="Courier New"/>
              <a:buAutoNum type="arabicPeriod"/>
            </a:pPr>
            <a:r>
              <a:rPr b="0" lang="en-US" sz="1800" spc="-1" strike="noStrike">
                <a:solidFill>
                  <a:srgbClr val="9999aa"/>
                </a:solidFill>
                <a:latin typeface="Courier New"/>
                <a:ea typeface="Courier New"/>
              </a:rPr>
              <a:t># test tensorflow install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38080" indent="-34272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import tensorflow as tf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38080" indent="-34272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1" lang="en-US" sz="1800" spc="-1" strike="noStrike">
                <a:solidFill>
                  <a:srgbClr val="286491"/>
                </a:solidFill>
                <a:latin typeface="Courier New"/>
                <a:ea typeface="Courier New"/>
              </a:rPr>
              <a:t>print</a:t>
            </a:r>
            <a:r>
              <a:rPr b="0" lang="en-US" sz="18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tf.__version__</a:t>
            </a:r>
            <a:r>
              <a:rPr b="0" lang="en-US" sz="18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311760" y="370800"/>
            <a:ext cx="8520120" cy="646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Integrating R with PyCharm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679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While this tutorial concerns data science with mainly Python, it’s difficult to ignore another language which is popular in the data science sphere, R.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While the defacto IDE for R is RStudio, you can still handle R programming with PyCharm. Below are the steps to doing just that.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311760" y="333720"/>
            <a:ext cx="8520120" cy="683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100" spc="-1" strike="noStrike">
                <a:solidFill>
                  <a:srgbClr val="2a3990"/>
                </a:solidFill>
                <a:latin typeface="Roboto"/>
                <a:ea typeface="Roboto"/>
              </a:rPr>
              <a:t>Let’s install and test R in 4-steps 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Step 1</a:t>
            </a:r>
            <a:r>
              <a:rPr b="0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: Download the </a:t>
            </a:r>
            <a:r>
              <a:rPr b="0" lang="en-US" sz="23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1"/>
              </a:rPr>
              <a:t>latest </a:t>
            </a:r>
            <a:r>
              <a:rPr b="0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version of R appropriate for your operating system. 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Step 2: Set the Path to R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311760" y="1152360"/>
            <a:ext cx="8689320" cy="3755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Click </a:t>
            </a:r>
            <a:r>
              <a:rPr b="0" lang="en-US" sz="1700" spc="-1" strike="noStrike">
                <a:solidFill>
                  <a:srgbClr val="000000"/>
                </a:solidFill>
                <a:latin typeface="Courier New"/>
                <a:ea typeface="Courier New"/>
              </a:rPr>
              <a:t>File -&gt; Settings -&gt; Languages &amp; Frameworks -&gt;  R Language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r>
              <a:rPr b="0" lang="en-US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You should come to a dual listbox that looks like the following: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Google Shape;615;p96" descr=""/>
          <p:cNvPicPr/>
          <p:nvPr/>
        </p:nvPicPr>
        <p:blipFill>
          <a:blip r:embed="rId1"/>
          <a:stretch/>
        </p:blipFill>
        <p:spPr>
          <a:xfrm>
            <a:off x="605880" y="2147040"/>
            <a:ext cx="5390280" cy="2421720"/>
          </a:xfrm>
          <a:prstGeom prst="rect">
            <a:avLst/>
          </a:prstGeom>
          <a:ln>
            <a:noFill/>
          </a:ln>
        </p:spPr>
      </p:pic>
    </p:spTree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Step 3: Create New R File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Click </a:t>
            </a:r>
            <a:r>
              <a:rPr b="0" lang="en-US" sz="1500" spc="-1" strike="noStrike">
                <a:solidFill>
                  <a:srgbClr val="444444"/>
                </a:solidFill>
                <a:latin typeface="Courier New"/>
                <a:ea typeface="Courier New"/>
              </a:rPr>
              <a:t>File -&gt; New Project</a:t>
            </a:r>
            <a:r>
              <a:rPr b="0" lang="en-US" sz="15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, and type in something like </a:t>
            </a:r>
            <a:r>
              <a:rPr b="0" lang="en-US" sz="1500" spc="-1" strike="noStrike">
                <a:solidFill>
                  <a:srgbClr val="444444"/>
                </a:solidFill>
                <a:latin typeface="Courier New"/>
                <a:ea typeface="Courier New"/>
              </a:rPr>
              <a:t>r_code</a:t>
            </a:r>
            <a:r>
              <a:rPr b="0" lang="en-US" sz="15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. Once the project is created click </a:t>
            </a:r>
            <a:r>
              <a:rPr b="0" lang="en-US" sz="1500" spc="-1" strike="noStrike">
                <a:solidFill>
                  <a:srgbClr val="444444"/>
                </a:solidFill>
                <a:latin typeface="Courier New"/>
                <a:ea typeface="Courier New"/>
              </a:rPr>
              <a:t>File -&gt; New -&gt; R Script</a:t>
            </a:r>
            <a:r>
              <a:rPr b="0" lang="en-US" sz="15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, and then enter the name of the script like </a:t>
            </a:r>
            <a:r>
              <a:rPr b="0" lang="en-US" sz="1500" spc="-1" strike="noStrike">
                <a:solidFill>
                  <a:srgbClr val="444444"/>
                </a:solidFill>
                <a:latin typeface="Courier New"/>
                <a:ea typeface="Courier New"/>
              </a:rPr>
              <a:t>Test</a:t>
            </a:r>
            <a:r>
              <a:rPr b="0" lang="en-US" sz="15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.From there copy/paste the following code snippet: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838080" indent="-317160">
              <a:lnSpc>
                <a:spcPct val="141000"/>
              </a:lnSpc>
              <a:spcBef>
                <a:spcPts val="1701"/>
              </a:spcBef>
              <a:buClr>
                <a:srgbClr val="aaaaaa"/>
              </a:buClr>
              <a:buFont typeface="Courier New"/>
              <a:buAutoNum type="arabicPeriod"/>
            </a:pPr>
            <a:r>
              <a:rPr b="1" lang="en-US" sz="1400" spc="-1" strike="noStrike">
                <a:solidFill>
                  <a:srgbClr val="286491"/>
                </a:solidFill>
                <a:latin typeface="Courier New"/>
                <a:ea typeface="Courier New"/>
              </a:rPr>
              <a:t>print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1" lang="en-US" sz="1400" spc="-1" strike="noStrike">
                <a:solidFill>
                  <a:srgbClr val="286491"/>
                </a:solidFill>
                <a:latin typeface="Courier New"/>
                <a:ea typeface="Courier New"/>
              </a:rPr>
              <a:t>sample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1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: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5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))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38080" indent="-317160">
              <a:lnSpc>
                <a:spcPct val="141000"/>
              </a:lnSpc>
              <a:buClr>
                <a:srgbClr val="444444"/>
              </a:buClr>
              <a:buFont typeface="Courier New"/>
              <a:buAutoNum type="arabicPeriod"/>
            </a:pPr>
            <a:r>
              <a:rPr b="1" lang="en-US" sz="1400" spc="-1" strike="noStrike">
                <a:solidFill>
                  <a:srgbClr val="286491"/>
                </a:solidFill>
                <a:latin typeface="Courier New"/>
                <a:ea typeface="Courier New"/>
              </a:rPr>
              <a:t>print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1" lang="en-US" sz="1400" spc="-1" strike="noStrike">
                <a:solidFill>
                  <a:srgbClr val="286491"/>
                </a:solidFill>
                <a:latin typeface="Courier New"/>
                <a:ea typeface="Courier New"/>
              </a:rPr>
              <a:t>sample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1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: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5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, size=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5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, replace=FALSE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))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99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Step 4: Run the File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Run -&gt; Run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and then click the name of the file which is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Test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. The program should output something like the following: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838080" indent="-323640">
              <a:lnSpc>
                <a:spcPct val="141000"/>
              </a:lnSpc>
              <a:spcBef>
                <a:spcPts val="1701"/>
              </a:spcBef>
              <a:buClr>
                <a:srgbClr val="aaaaaa"/>
              </a:buClr>
              <a:buFont typeface="Courier New"/>
              <a:buAutoNum type="arabicPeriod"/>
            </a:pPr>
            <a:r>
              <a:rPr b="0" lang="en-US" sz="1500" spc="-1" strike="noStrike">
                <a:solidFill>
                  <a:srgbClr val="2a3990"/>
                </a:solidFill>
                <a:latin typeface="Courier New"/>
                <a:ea typeface="Courier New"/>
              </a:rPr>
              <a:t>/usr/bin/R --no-save --quiet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838080" indent="-323640">
              <a:lnSpc>
                <a:spcPct val="141000"/>
              </a:lnSpc>
              <a:buClr>
                <a:srgbClr val="444444"/>
              </a:buClr>
              <a:buFont typeface="Courier New"/>
              <a:buAutoNum type="arabicPeriod"/>
            </a:pPr>
            <a:r>
              <a:rPr b="0" lang="en-US" sz="1500" spc="-1" strike="noStrike">
                <a:solidFill>
                  <a:srgbClr val="777777"/>
                </a:solidFill>
                <a:latin typeface="Courier New"/>
                <a:ea typeface="Courier New"/>
              </a:rPr>
              <a:t>[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1</a:t>
            </a:r>
            <a:r>
              <a:rPr b="0" lang="en-US" sz="1500" spc="-1" strike="noStrike">
                <a:solidFill>
                  <a:srgbClr val="777777"/>
                </a:solidFill>
                <a:latin typeface="Courier New"/>
                <a:ea typeface="Courier New"/>
              </a:rPr>
              <a:t>]</a:t>
            </a:r>
            <a:r>
              <a:rPr b="0" lang="en-US" sz="1500" spc="-1" strike="noStrike">
                <a:solidFill>
                  <a:srgbClr val="2a3990"/>
                </a:solidFill>
                <a:latin typeface="Courier New"/>
                <a:ea typeface="Courier New"/>
              </a:rPr>
              <a:t> 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5</a:t>
            </a:r>
            <a:r>
              <a:rPr b="0" lang="en-US" sz="1500" spc="-1" strike="noStrike">
                <a:solidFill>
                  <a:srgbClr val="2a3990"/>
                </a:solidFill>
                <a:latin typeface="Courier New"/>
                <a:ea typeface="Courier New"/>
              </a:rPr>
              <a:t> 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4</a:t>
            </a:r>
            <a:r>
              <a:rPr b="0" lang="en-US" sz="1500" spc="-1" strike="noStrike">
                <a:solidFill>
                  <a:srgbClr val="2a3990"/>
                </a:solidFill>
                <a:latin typeface="Courier New"/>
                <a:ea typeface="Courier New"/>
              </a:rPr>
              <a:t> 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1</a:t>
            </a:r>
            <a:r>
              <a:rPr b="0" lang="en-US" sz="1500" spc="-1" strike="noStrike">
                <a:solidFill>
                  <a:srgbClr val="2a3990"/>
                </a:solidFill>
                <a:latin typeface="Courier New"/>
                <a:ea typeface="Courier New"/>
              </a:rPr>
              <a:t> 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3</a:t>
            </a:r>
            <a:r>
              <a:rPr b="0" lang="en-US" sz="1500" spc="-1" strike="noStrike">
                <a:solidFill>
                  <a:srgbClr val="2a3990"/>
                </a:solidFill>
                <a:latin typeface="Courier New"/>
                <a:ea typeface="Courier New"/>
              </a:rPr>
              <a:t> 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838080" indent="-32364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500" spc="-1" strike="noStrike">
                <a:solidFill>
                  <a:srgbClr val="777777"/>
                </a:solidFill>
                <a:latin typeface="Courier New"/>
                <a:ea typeface="Courier New"/>
              </a:rPr>
              <a:t>[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1</a:t>
            </a:r>
            <a:r>
              <a:rPr b="0" lang="en-US" sz="1500" spc="-1" strike="noStrike">
                <a:solidFill>
                  <a:srgbClr val="777777"/>
                </a:solidFill>
                <a:latin typeface="Courier New"/>
                <a:ea typeface="Courier New"/>
              </a:rPr>
              <a:t>]</a:t>
            </a:r>
            <a:r>
              <a:rPr b="0" lang="en-US" sz="1500" spc="-1" strike="noStrike">
                <a:solidFill>
                  <a:srgbClr val="2a3990"/>
                </a:solidFill>
                <a:latin typeface="Courier New"/>
                <a:ea typeface="Courier New"/>
              </a:rPr>
              <a:t> 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4</a:t>
            </a:r>
            <a:r>
              <a:rPr b="0" lang="en-US" sz="1500" spc="-1" strike="noStrike">
                <a:solidFill>
                  <a:srgbClr val="2a3990"/>
                </a:solidFill>
                <a:latin typeface="Courier New"/>
                <a:ea typeface="Courier New"/>
              </a:rPr>
              <a:t> 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1</a:t>
            </a:r>
            <a:r>
              <a:rPr b="0" lang="en-US" sz="1500" spc="-1" strike="noStrike">
                <a:solidFill>
                  <a:srgbClr val="2a3990"/>
                </a:solidFill>
                <a:latin typeface="Courier New"/>
                <a:ea typeface="Courier New"/>
              </a:rPr>
              <a:t> 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2</a:t>
            </a:r>
            <a:r>
              <a:rPr b="0" lang="en-US" sz="1500" spc="-1" strike="noStrike">
                <a:solidFill>
                  <a:srgbClr val="2a3990"/>
                </a:solidFill>
                <a:latin typeface="Courier New"/>
                <a:ea typeface="Courier New"/>
              </a:rPr>
              <a:t> 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5</a:t>
            </a:r>
            <a:r>
              <a:rPr b="0" lang="en-US" sz="1500" spc="-1" strike="noStrike">
                <a:solidFill>
                  <a:srgbClr val="2a3990"/>
                </a:solidFill>
                <a:latin typeface="Courier New"/>
                <a:ea typeface="Courier New"/>
              </a:rPr>
              <a:t> 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99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That’s all Folks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My Name: Doug Purcell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Best way to connect with me: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Roboto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LinkedIn, I’m very active there: </a:t>
            </a:r>
            <a:r>
              <a:rPr b="0" lang="en-US" sz="1800" spc="-1" strike="noStrike" u="sng">
                <a:solidFill>
                  <a:srgbClr val="f06292"/>
                </a:solidFill>
                <a:uFillTx/>
                <a:latin typeface="Roboto"/>
                <a:ea typeface="Roboto"/>
                <a:hlinkClick r:id="rId1"/>
              </a:rPr>
              <a:t>https://www.linkedin.com/in/doug-purcell</a:t>
            </a: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Email never fails: purcellconsult[at]gmail[dot]com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My latest project is </a:t>
            </a:r>
            <a:r>
              <a:rPr b="0" i="1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Become a Python Developer </a:t>
            </a: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and is available on Amazon in e-book and paperback format.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311760" y="235080"/>
            <a:ext cx="8520120" cy="782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Install Python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If you don’t have Python installed then you can </a:t>
            </a:r>
            <a:r>
              <a:rPr b="0" lang="en-US" sz="2000" spc="-1" strike="noStrike" u="sng">
                <a:solidFill>
                  <a:srgbClr val="f06292"/>
                </a:solidFill>
                <a:uFillTx/>
                <a:latin typeface="Roboto"/>
                <a:ea typeface="Roboto"/>
                <a:hlinkClick r:id="rId1"/>
              </a:rPr>
              <a:t>check out this tutorial</a:t>
            </a:r>
            <a:r>
              <a:rPr b="0" lang="en-US" sz="2000" spc="-1" strike="noStrike">
                <a:solidFill>
                  <a:srgbClr val="434343"/>
                </a:solidFill>
                <a:latin typeface="Roboto"/>
                <a:ea typeface="Roboto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to learn how to install Python.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LibreOffice/6.0.6.2$Linux_X86_64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